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modernComment_12F_4D299E26.xml" ContentType="application/vnd.ms-powerpoint.comments+xml"/>
  <Override PartName="/ppt/changesInfos/changesInfo1.xml" ContentType="application/vnd.ms-powerpoint.changesinfo+xml"/>
  <Override PartName="/ppt/authors.xml" ContentType="application/vnd.ms-powerpoi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Lst>
  <p:notesMasterIdLst>
    <p:notesMasterId r:id="rId54"/>
  </p:notesMasterIdLst>
  <p:sldIdLst>
    <p:sldId id="315" r:id="rId5"/>
    <p:sldId id="360" r:id="rId6"/>
    <p:sldId id="362" r:id="rId7"/>
    <p:sldId id="317" r:id="rId8"/>
    <p:sldId id="316" r:id="rId9"/>
    <p:sldId id="319" r:id="rId10"/>
    <p:sldId id="318" r:id="rId11"/>
    <p:sldId id="322" r:id="rId12"/>
    <p:sldId id="320" r:id="rId13"/>
    <p:sldId id="324" r:id="rId14"/>
    <p:sldId id="325" r:id="rId15"/>
    <p:sldId id="323" r:id="rId16"/>
    <p:sldId id="321" r:id="rId17"/>
    <p:sldId id="363" r:id="rId18"/>
    <p:sldId id="326" r:id="rId19"/>
    <p:sldId id="331" r:id="rId20"/>
    <p:sldId id="330" r:id="rId21"/>
    <p:sldId id="332" r:id="rId22"/>
    <p:sldId id="333" r:id="rId23"/>
    <p:sldId id="334" r:id="rId24"/>
    <p:sldId id="329" r:id="rId25"/>
    <p:sldId id="328" r:id="rId26"/>
    <p:sldId id="335" r:id="rId27"/>
    <p:sldId id="337" r:id="rId28"/>
    <p:sldId id="327" r:id="rId29"/>
    <p:sldId id="339" r:id="rId30"/>
    <p:sldId id="340" r:id="rId31"/>
    <p:sldId id="341" r:id="rId32"/>
    <p:sldId id="342" r:id="rId33"/>
    <p:sldId id="343" r:id="rId34"/>
    <p:sldId id="344" r:id="rId35"/>
    <p:sldId id="345" r:id="rId36"/>
    <p:sldId id="338" r:id="rId37"/>
    <p:sldId id="346" r:id="rId38"/>
    <p:sldId id="336" r:id="rId39"/>
    <p:sldId id="348" r:id="rId40"/>
    <p:sldId id="347" r:id="rId41"/>
    <p:sldId id="349" r:id="rId42"/>
    <p:sldId id="350" r:id="rId43"/>
    <p:sldId id="351" r:id="rId44"/>
    <p:sldId id="352" r:id="rId45"/>
    <p:sldId id="353" r:id="rId46"/>
    <p:sldId id="355" r:id="rId47"/>
    <p:sldId id="354" r:id="rId48"/>
    <p:sldId id="356" r:id="rId49"/>
    <p:sldId id="357" r:id="rId50"/>
    <p:sldId id="358" r:id="rId51"/>
    <p:sldId id="364" r:id="rId52"/>
    <p:sldId id="303"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 userDrawn="1">
          <p15:clr>
            <a:srgbClr val="A4A3A4"/>
          </p15:clr>
        </p15:guide>
        <p15:guide id="2" orient="horz" pos="21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567B"/>
    <a:srgbClr val="002D72"/>
    <a:srgbClr val="000000"/>
    <a:srgbClr val="724324"/>
    <a:srgbClr val="002C76"/>
    <a:srgbClr val="003DA5"/>
    <a:srgbClr val="785135"/>
    <a:srgbClr val="FFCB0B"/>
    <a:srgbClr val="0C6C55"/>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0" d="100"/>
          <a:sy n="100" d="100"/>
        </p:scale>
        <p:origin x="1134" y="72"/>
      </p:cViewPr>
      <p:guideLst>
        <p:guide pos="144"/>
        <p:guide orient="horz" pos="218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customXml" Target="../customXml/item4.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8" Type="http://schemas.openxmlformats.org/officeDocument/2006/relationships/slide" Target="slides/slide4.xml"/><Relationship Id="rId51" Type="http://schemas.openxmlformats.org/officeDocument/2006/relationships/slide" Target="slides/slide47.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wder, Nathan - FPAC-NRCS, NC" userId="aebffd68-daf1-4dd1-abf1-26fe6d39dce1" providerId="ADAL" clId="{BA34D15A-92B2-4D45-82C4-3A12F44A2EFF}"/>
    <pc:docChg chg="modSld">
      <pc:chgData name="Lowder, Nathan - FPAC-NRCS, NC" userId="aebffd68-daf1-4dd1-abf1-26fe6d39dce1" providerId="ADAL" clId="{BA34D15A-92B2-4D45-82C4-3A12F44A2EFF}" dt="2025-03-06T18:46:20.883" v="57" actId="962"/>
      <pc:docMkLst>
        <pc:docMk/>
      </pc:docMkLst>
      <pc:sldChg chg="modSp mod">
        <pc:chgData name="Lowder, Nathan - FPAC-NRCS, NC" userId="aebffd68-daf1-4dd1-abf1-26fe6d39dce1" providerId="ADAL" clId="{BA34D15A-92B2-4D45-82C4-3A12F44A2EFF}" dt="2025-03-06T18:45:08.216" v="5" actId="962"/>
        <pc:sldMkLst>
          <pc:docMk/>
          <pc:sldMk cId="3904128533" sldId="315"/>
        </pc:sldMkLst>
        <pc:spChg chg="mod">
          <ac:chgData name="Lowder, Nathan - FPAC-NRCS, NC" userId="aebffd68-daf1-4dd1-abf1-26fe6d39dce1" providerId="ADAL" clId="{BA34D15A-92B2-4D45-82C4-3A12F44A2EFF}" dt="2025-03-06T18:45:08.216" v="5" actId="962"/>
          <ac:spMkLst>
            <pc:docMk/>
            <pc:sldMk cId="3904128533" sldId="315"/>
            <ac:spMk id="2" creationId="{04AEA7F9-9E76-F107-39FE-6357012CA593}"/>
          </ac:spMkLst>
        </pc:spChg>
        <pc:spChg chg="mod">
          <ac:chgData name="Lowder, Nathan - FPAC-NRCS, NC" userId="aebffd68-daf1-4dd1-abf1-26fe6d39dce1" providerId="ADAL" clId="{BA34D15A-92B2-4D45-82C4-3A12F44A2EFF}" dt="2025-03-06T18:45:05.581" v="0" actId="962"/>
          <ac:spMkLst>
            <pc:docMk/>
            <pc:sldMk cId="3904128533" sldId="315"/>
            <ac:spMk id="10" creationId="{FE409333-BA0D-4E8D-8F8B-ECF846A6D796}"/>
          </ac:spMkLst>
        </pc:spChg>
        <pc:picChg chg="mod">
          <ac:chgData name="Lowder, Nathan - FPAC-NRCS, NC" userId="aebffd68-daf1-4dd1-abf1-26fe6d39dce1" providerId="ADAL" clId="{BA34D15A-92B2-4D45-82C4-3A12F44A2EFF}" dt="2025-03-06T18:45:06.039" v="1" actId="962"/>
          <ac:picMkLst>
            <pc:docMk/>
            <pc:sldMk cId="3904128533" sldId="315"/>
            <ac:picMk id="5" creationId="{1FE011B9-53E2-2BC9-489C-353F17E123EC}"/>
          </ac:picMkLst>
        </pc:picChg>
        <pc:picChg chg="mod">
          <ac:chgData name="Lowder, Nathan - FPAC-NRCS, NC" userId="aebffd68-daf1-4dd1-abf1-26fe6d39dce1" providerId="ADAL" clId="{BA34D15A-92B2-4D45-82C4-3A12F44A2EFF}" dt="2025-03-06T18:45:07.720" v="4" actId="962"/>
          <ac:picMkLst>
            <pc:docMk/>
            <pc:sldMk cId="3904128533" sldId="315"/>
            <ac:picMk id="6" creationId="{130B38F8-258F-4DC9-B8F1-B20A1A726BF0}"/>
          </ac:picMkLst>
        </pc:picChg>
        <pc:picChg chg="mod">
          <ac:chgData name="Lowder, Nathan - FPAC-NRCS, NC" userId="aebffd68-daf1-4dd1-abf1-26fe6d39dce1" providerId="ADAL" clId="{BA34D15A-92B2-4D45-82C4-3A12F44A2EFF}" dt="2025-03-06T18:45:07.239" v="3" actId="962"/>
          <ac:picMkLst>
            <pc:docMk/>
            <pc:sldMk cId="3904128533" sldId="315"/>
            <ac:picMk id="14" creationId="{AA7D1192-3F84-2826-3848-60B0EF09895E}"/>
          </ac:picMkLst>
        </pc:picChg>
        <pc:picChg chg="mod">
          <ac:chgData name="Lowder, Nathan - FPAC-NRCS, NC" userId="aebffd68-daf1-4dd1-abf1-26fe6d39dce1" providerId="ADAL" clId="{BA34D15A-92B2-4D45-82C4-3A12F44A2EFF}" dt="2025-03-06T18:45:06.800" v="2" actId="962"/>
          <ac:picMkLst>
            <pc:docMk/>
            <pc:sldMk cId="3904128533" sldId="315"/>
            <ac:picMk id="16" creationId="{118B9412-D076-26A0-0156-EA20E1D6B718}"/>
          </ac:picMkLst>
        </pc:picChg>
      </pc:sldChg>
      <pc:sldChg chg="modSp mod">
        <pc:chgData name="Lowder, Nathan - FPAC-NRCS, NC" userId="aebffd68-daf1-4dd1-abf1-26fe6d39dce1" providerId="ADAL" clId="{BA34D15A-92B2-4D45-82C4-3A12F44A2EFF}" dt="2025-03-06T18:45:16.499" v="10" actId="962"/>
        <pc:sldMkLst>
          <pc:docMk/>
          <pc:sldMk cId="2097798744" sldId="321"/>
        </pc:sldMkLst>
        <pc:spChg chg="mod">
          <ac:chgData name="Lowder, Nathan - FPAC-NRCS, NC" userId="aebffd68-daf1-4dd1-abf1-26fe6d39dce1" providerId="ADAL" clId="{BA34D15A-92B2-4D45-82C4-3A12F44A2EFF}" dt="2025-03-06T18:45:13.497" v="6" actId="962"/>
          <ac:spMkLst>
            <pc:docMk/>
            <pc:sldMk cId="2097798744" sldId="321"/>
            <ac:spMk id="2" creationId="{74FC71BB-0592-DA7B-4540-EE7321F7E18C}"/>
          </ac:spMkLst>
        </pc:spChg>
        <pc:spChg chg="mod">
          <ac:chgData name="Lowder, Nathan - FPAC-NRCS, NC" userId="aebffd68-daf1-4dd1-abf1-26fe6d39dce1" providerId="ADAL" clId="{BA34D15A-92B2-4D45-82C4-3A12F44A2EFF}" dt="2025-03-06T18:45:16.499" v="10" actId="962"/>
          <ac:spMkLst>
            <pc:docMk/>
            <pc:sldMk cId="2097798744" sldId="321"/>
            <ac:spMk id="7" creationId="{40EDA899-01E3-6CE3-5E26-F25792ED5745}"/>
          </ac:spMkLst>
        </pc:spChg>
        <pc:spChg chg="mod">
          <ac:chgData name="Lowder, Nathan - FPAC-NRCS, NC" userId="aebffd68-daf1-4dd1-abf1-26fe6d39dce1" providerId="ADAL" clId="{BA34D15A-92B2-4D45-82C4-3A12F44A2EFF}" dt="2025-03-06T18:45:14.565" v="8" actId="962"/>
          <ac:spMkLst>
            <pc:docMk/>
            <pc:sldMk cId="2097798744" sldId="321"/>
            <ac:spMk id="8" creationId="{22BC3593-24C8-FACB-C60D-EFB23E50ABB6}"/>
          </ac:spMkLst>
        </pc:spChg>
        <pc:spChg chg="mod">
          <ac:chgData name="Lowder, Nathan - FPAC-NRCS, NC" userId="aebffd68-daf1-4dd1-abf1-26fe6d39dce1" providerId="ADAL" clId="{BA34D15A-92B2-4D45-82C4-3A12F44A2EFF}" dt="2025-03-06T18:45:15.380" v="9" actId="962"/>
          <ac:spMkLst>
            <pc:docMk/>
            <pc:sldMk cId="2097798744" sldId="321"/>
            <ac:spMk id="9" creationId="{1F486888-28B4-4CA1-4337-7B52F3AFD404}"/>
          </ac:spMkLst>
        </pc:spChg>
        <pc:picChg chg="mod">
          <ac:chgData name="Lowder, Nathan - FPAC-NRCS, NC" userId="aebffd68-daf1-4dd1-abf1-26fe6d39dce1" providerId="ADAL" clId="{BA34D15A-92B2-4D45-82C4-3A12F44A2EFF}" dt="2025-03-06T18:45:14.097" v="7" actId="962"/>
          <ac:picMkLst>
            <pc:docMk/>
            <pc:sldMk cId="2097798744" sldId="321"/>
            <ac:picMk id="5" creationId="{D8949299-2FE9-1908-EFCC-037455A46BDA}"/>
          </ac:picMkLst>
        </pc:picChg>
      </pc:sldChg>
      <pc:sldChg chg="modSp mod">
        <pc:chgData name="Lowder, Nathan - FPAC-NRCS, NC" userId="aebffd68-daf1-4dd1-abf1-26fe6d39dce1" providerId="ADAL" clId="{BA34D15A-92B2-4D45-82C4-3A12F44A2EFF}" dt="2025-03-06T18:45:28.615" v="19" actId="962"/>
        <pc:sldMkLst>
          <pc:docMk/>
          <pc:sldMk cId="1572727289" sldId="326"/>
        </pc:sldMkLst>
        <pc:spChg chg="mod">
          <ac:chgData name="Lowder, Nathan - FPAC-NRCS, NC" userId="aebffd68-daf1-4dd1-abf1-26fe6d39dce1" providerId="ADAL" clId="{BA34D15A-92B2-4D45-82C4-3A12F44A2EFF}" dt="2025-03-06T18:45:23.082" v="11" actId="962"/>
          <ac:spMkLst>
            <pc:docMk/>
            <pc:sldMk cId="1572727289" sldId="326"/>
            <ac:spMk id="2" creationId="{74FC71BB-0592-DA7B-4540-EE7321F7E18C}"/>
          </ac:spMkLst>
        </pc:spChg>
        <pc:spChg chg="mod">
          <ac:chgData name="Lowder, Nathan - FPAC-NRCS, NC" userId="aebffd68-daf1-4dd1-abf1-26fe6d39dce1" providerId="ADAL" clId="{BA34D15A-92B2-4D45-82C4-3A12F44A2EFF}" dt="2025-03-06T18:45:24.498" v="13" actId="962"/>
          <ac:spMkLst>
            <pc:docMk/>
            <pc:sldMk cId="1572727289" sldId="326"/>
            <ac:spMk id="5" creationId="{325D11EB-C702-D678-D4D5-DBF844878A6A}"/>
          </ac:spMkLst>
        </pc:spChg>
        <pc:spChg chg="mod">
          <ac:chgData name="Lowder, Nathan - FPAC-NRCS, NC" userId="aebffd68-daf1-4dd1-abf1-26fe6d39dce1" providerId="ADAL" clId="{BA34D15A-92B2-4D45-82C4-3A12F44A2EFF}" dt="2025-03-06T18:45:27.001" v="17" actId="962"/>
          <ac:spMkLst>
            <pc:docMk/>
            <pc:sldMk cId="1572727289" sldId="326"/>
            <ac:spMk id="6" creationId="{2781794C-435D-395F-47B6-EFF238A4969E}"/>
          </ac:spMkLst>
        </pc:spChg>
        <pc:spChg chg="mod">
          <ac:chgData name="Lowder, Nathan - FPAC-NRCS, NC" userId="aebffd68-daf1-4dd1-abf1-26fe6d39dce1" providerId="ADAL" clId="{BA34D15A-92B2-4D45-82C4-3A12F44A2EFF}" dt="2025-03-06T18:45:25.947" v="15" actId="962"/>
          <ac:spMkLst>
            <pc:docMk/>
            <pc:sldMk cId="1572727289" sldId="326"/>
            <ac:spMk id="13" creationId="{7DEE09BE-43D0-F21E-D4F2-1C262C26C465}"/>
          </ac:spMkLst>
        </pc:spChg>
        <pc:spChg chg="mod">
          <ac:chgData name="Lowder, Nathan - FPAC-NRCS, NC" userId="aebffd68-daf1-4dd1-abf1-26fe6d39dce1" providerId="ADAL" clId="{BA34D15A-92B2-4D45-82C4-3A12F44A2EFF}" dt="2025-03-06T18:45:27.832" v="18" actId="962"/>
          <ac:spMkLst>
            <pc:docMk/>
            <pc:sldMk cId="1572727289" sldId="326"/>
            <ac:spMk id="14" creationId="{513CD3E8-30F4-0FF5-150C-383FA1DA54AD}"/>
          </ac:spMkLst>
        </pc:spChg>
        <pc:spChg chg="mod">
          <ac:chgData name="Lowder, Nathan - FPAC-NRCS, NC" userId="aebffd68-daf1-4dd1-abf1-26fe6d39dce1" providerId="ADAL" clId="{BA34D15A-92B2-4D45-82C4-3A12F44A2EFF}" dt="2025-03-06T18:45:28.615" v="19" actId="962"/>
          <ac:spMkLst>
            <pc:docMk/>
            <pc:sldMk cId="1572727289" sldId="326"/>
            <ac:spMk id="19" creationId="{4D49FD57-9007-A3BC-809C-8BE6531BCC8F}"/>
          </ac:spMkLst>
        </pc:spChg>
        <pc:picChg chg="mod">
          <ac:chgData name="Lowder, Nathan - FPAC-NRCS, NC" userId="aebffd68-daf1-4dd1-abf1-26fe6d39dce1" providerId="ADAL" clId="{BA34D15A-92B2-4D45-82C4-3A12F44A2EFF}" dt="2025-03-06T18:45:23.650" v="12" actId="962"/>
          <ac:picMkLst>
            <pc:docMk/>
            <pc:sldMk cId="1572727289" sldId="326"/>
            <ac:picMk id="3" creationId="{3420EA5B-01EA-471F-604C-DCD383C52B21}"/>
          </ac:picMkLst>
        </pc:picChg>
        <pc:picChg chg="mod">
          <ac:chgData name="Lowder, Nathan - FPAC-NRCS, NC" userId="aebffd68-daf1-4dd1-abf1-26fe6d39dce1" providerId="ADAL" clId="{BA34D15A-92B2-4D45-82C4-3A12F44A2EFF}" dt="2025-03-06T18:45:26.488" v="16" actId="962"/>
          <ac:picMkLst>
            <pc:docMk/>
            <pc:sldMk cId="1572727289" sldId="326"/>
            <ac:picMk id="15" creationId="{3A6483ED-39B7-2497-7AE1-C70209055A9B}"/>
          </ac:picMkLst>
        </pc:picChg>
        <pc:picChg chg="mod">
          <ac:chgData name="Lowder, Nathan - FPAC-NRCS, NC" userId="aebffd68-daf1-4dd1-abf1-26fe6d39dce1" providerId="ADAL" clId="{BA34D15A-92B2-4D45-82C4-3A12F44A2EFF}" dt="2025-03-06T18:45:25.031" v="14" actId="962"/>
          <ac:picMkLst>
            <pc:docMk/>
            <pc:sldMk cId="1572727289" sldId="326"/>
            <ac:picMk id="16" creationId="{26067775-A8C8-0937-398C-2B49A034D184}"/>
          </ac:picMkLst>
        </pc:picChg>
      </pc:sldChg>
      <pc:sldChg chg="modSp mod">
        <pc:chgData name="Lowder, Nathan - FPAC-NRCS, NC" userId="aebffd68-daf1-4dd1-abf1-26fe6d39dce1" providerId="ADAL" clId="{BA34D15A-92B2-4D45-82C4-3A12F44A2EFF}" dt="2025-03-06T18:45:41.074" v="25" actId="962"/>
        <pc:sldMkLst>
          <pc:docMk/>
          <pc:sldMk cId="162171740" sldId="331"/>
        </pc:sldMkLst>
        <pc:spChg chg="mod">
          <ac:chgData name="Lowder, Nathan - FPAC-NRCS, NC" userId="aebffd68-daf1-4dd1-abf1-26fe6d39dce1" providerId="ADAL" clId="{BA34D15A-92B2-4D45-82C4-3A12F44A2EFF}" dt="2025-03-06T18:45:33.163" v="20" actId="962"/>
          <ac:spMkLst>
            <pc:docMk/>
            <pc:sldMk cId="162171740" sldId="331"/>
            <ac:spMk id="2" creationId="{74FC71BB-0592-DA7B-4540-EE7321F7E18C}"/>
          </ac:spMkLst>
        </pc:spChg>
        <pc:spChg chg="mod">
          <ac:chgData name="Lowder, Nathan - FPAC-NRCS, NC" userId="aebffd68-daf1-4dd1-abf1-26fe6d39dce1" providerId="ADAL" clId="{BA34D15A-92B2-4D45-82C4-3A12F44A2EFF}" dt="2025-03-06T18:45:36.276" v="23" actId="962"/>
          <ac:spMkLst>
            <pc:docMk/>
            <pc:sldMk cId="162171740" sldId="331"/>
            <ac:spMk id="4" creationId="{8E82383C-4139-C013-D59F-9E57CC46673C}"/>
          </ac:spMkLst>
        </pc:spChg>
        <pc:spChg chg="mod">
          <ac:chgData name="Lowder, Nathan - FPAC-NRCS, NC" userId="aebffd68-daf1-4dd1-abf1-26fe6d39dce1" providerId="ADAL" clId="{BA34D15A-92B2-4D45-82C4-3A12F44A2EFF}" dt="2025-03-06T18:45:40.580" v="24" actId="962"/>
          <ac:spMkLst>
            <pc:docMk/>
            <pc:sldMk cId="162171740" sldId="331"/>
            <ac:spMk id="5" creationId="{E7696F16-EC38-E45C-6F7D-D0221AB4BDA6}"/>
          </ac:spMkLst>
        </pc:spChg>
        <pc:spChg chg="mod">
          <ac:chgData name="Lowder, Nathan - FPAC-NRCS, NC" userId="aebffd68-daf1-4dd1-abf1-26fe6d39dce1" providerId="ADAL" clId="{BA34D15A-92B2-4D45-82C4-3A12F44A2EFF}" dt="2025-03-06T18:45:35.037" v="22" actId="962"/>
          <ac:spMkLst>
            <pc:docMk/>
            <pc:sldMk cId="162171740" sldId="331"/>
            <ac:spMk id="8" creationId="{C42BD4E5-1E6F-A8C2-98CD-C74988C99452}"/>
          </ac:spMkLst>
        </pc:spChg>
        <pc:spChg chg="mod">
          <ac:chgData name="Lowder, Nathan - FPAC-NRCS, NC" userId="aebffd68-daf1-4dd1-abf1-26fe6d39dce1" providerId="ADAL" clId="{BA34D15A-92B2-4D45-82C4-3A12F44A2EFF}" dt="2025-03-06T18:45:41.074" v="25" actId="962"/>
          <ac:spMkLst>
            <pc:docMk/>
            <pc:sldMk cId="162171740" sldId="331"/>
            <ac:spMk id="9" creationId="{6B2898F6-8C72-E4C8-F41B-1310A447CB87}"/>
          </ac:spMkLst>
        </pc:spChg>
        <pc:picChg chg="mod">
          <ac:chgData name="Lowder, Nathan - FPAC-NRCS, NC" userId="aebffd68-daf1-4dd1-abf1-26fe6d39dce1" providerId="ADAL" clId="{BA34D15A-92B2-4D45-82C4-3A12F44A2EFF}" dt="2025-03-06T18:45:34.050" v="21" actId="962"/>
          <ac:picMkLst>
            <pc:docMk/>
            <pc:sldMk cId="162171740" sldId="331"/>
            <ac:picMk id="7" creationId="{586A67D9-1ED4-1D0F-C323-3E7661903E8C}"/>
          </ac:picMkLst>
        </pc:picChg>
      </pc:sldChg>
      <pc:sldChg chg="modSp mod">
        <pc:chgData name="Lowder, Nathan - FPAC-NRCS, NC" userId="aebffd68-daf1-4dd1-abf1-26fe6d39dce1" providerId="ADAL" clId="{BA34D15A-92B2-4D45-82C4-3A12F44A2EFF}" dt="2025-03-06T18:45:50.598" v="34" actId="962"/>
        <pc:sldMkLst>
          <pc:docMk/>
          <pc:sldMk cId="4112039679" sldId="344"/>
        </pc:sldMkLst>
        <pc:spChg chg="mod">
          <ac:chgData name="Lowder, Nathan - FPAC-NRCS, NC" userId="aebffd68-daf1-4dd1-abf1-26fe6d39dce1" providerId="ADAL" clId="{BA34D15A-92B2-4D45-82C4-3A12F44A2EFF}" dt="2025-03-06T18:45:46.614" v="26" actId="962"/>
          <ac:spMkLst>
            <pc:docMk/>
            <pc:sldMk cId="4112039679" sldId="344"/>
            <ac:spMk id="2" creationId="{74FC71BB-0592-DA7B-4540-EE7321F7E18C}"/>
          </ac:spMkLst>
        </pc:spChg>
        <pc:spChg chg="mod">
          <ac:chgData name="Lowder, Nathan - FPAC-NRCS, NC" userId="aebffd68-daf1-4dd1-abf1-26fe6d39dce1" providerId="ADAL" clId="{BA34D15A-92B2-4D45-82C4-3A12F44A2EFF}" dt="2025-03-06T18:45:50.131" v="33" actId="962"/>
          <ac:spMkLst>
            <pc:docMk/>
            <pc:sldMk cId="4112039679" sldId="344"/>
            <ac:spMk id="6" creationId="{0503444F-79E7-BD99-2323-12C15C9065B7}"/>
          </ac:spMkLst>
        </pc:spChg>
        <pc:spChg chg="mod">
          <ac:chgData name="Lowder, Nathan - FPAC-NRCS, NC" userId="aebffd68-daf1-4dd1-abf1-26fe6d39dce1" providerId="ADAL" clId="{BA34D15A-92B2-4D45-82C4-3A12F44A2EFF}" dt="2025-03-06T18:45:49.301" v="32" actId="962"/>
          <ac:spMkLst>
            <pc:docMk/>
            <pc:sldMk cId="4112039679" sldId="344"/>
            <ac:spMk id="10" creationId="{39CC8073-7B23-2CDD-1E7D-14A7B502C722}"/>
          </ac:spMkLst>
        </pc:spChg>
        <pc:spChg chg="mod">
          <ac:chgData name="Lowder, Nathan - FPAC-NRCS, NC" userId="aebffd68-daf1-4dd1-abf1-26fe6d39dce1" providerId="ADAL" clId="{BA34D15A-92B2-4D45-82C4-3A12F44A2EFF}" dt="2025-03-06T18:45:48.864" v="31" actId="962"/>
          <ac:spMkLst>
            <pc:docMk/>
            <pc:sldMk cId="4112039679" sldId="344"/>
            <ac:spMk id="11" creationId="{B9B0472F-0A58-8A01-1F39-C492B2639728}"/>
          </ac:spMkLst>
        </pc:spChg>
        <pc:spChg chg="mod">
          <ac:chgData name="Lowder, Nathan - FPAC-NRCS, NC" userId="aebffd68-daf1-4dd1-abf1-26fe6d39dce1" providerId="ADAL" clId="{BA34D15A-92B2-4D45-82C4-3A12F44A2EFF}" dt="2025-03-06T18:45:50.598" v="34" actId="962"/>
          <ac:spMkLst>
            <pc:docMk/>
            <pc:sldMk cId="4112039679" sldId="344"/>
            <ac:spMk id="12" creationId="{26205BCB-081D-7157-5671-5FB0AE5B9B26}"/>
          </ac:spMkLst>
        </pc:spChg>
        <pc:picChg chg="mod">
          <ac:chgData name="Lowder, Nathan - FPAC-NRCS, NC" userId="aebffd68-daf1-4dd1-abf1-26fe6d39dce1" providerId="ADAL" clId="{BA34D15A-92B2-4D45-82C4-3A12F44A2EFF}" dt="2025-03-06T18:45:47.132" v="27" actId="962"/>
          <ac:picMkLst>
            <pc:docMk/>
            <pc:sldMk cId="4112039679" sldId="344"/>
            <ac:picMk id="7" creationId="{479614F4-A9B3-C5C2-F881-663CAA6B92E6}"/>
          </ac:picMkLst>
        </pc:picChg>
      </pc:sldChg>
      <pc:sldChg chg="modSp mod">
        <pc:chgData name="Lowder, Nathan - FPAC-NRCS, NC" userId="aebffd68-daf1-4dd1-abf1-26fe6d39dce1" providerId="ADAL" clId="{BA34D15A-92B2-4D45-82C4-3A12F44A2EFF}" dt="2025-03-06T18:45:59.815" v="41" actId="962"/>
        <pc:sldMkLst>
          <pc:docMk/>
          <pc:sldMk cId="2228681423" sldId="350"/>
        </pc:sldMkLst>
        <pc:spChg chg="mod">
          <ac:chgData name="Lowder, Nathan - FPAC-NRCS, NC" userId="aebffd68-daf1-4dd1-abf1-26fe6d39dce1" providerId="ADAL" clId="{BA34D15A-92B2-4D45-82C4-3A12F44A2EFF}" dt="2025-03-06T18:45:54.280" v="35" actId="962"/>
          <ac:spMkLst>
            <pc:docMk/>
            <pc:sldMk cId="2228681423" sldId="350"/>
            <ac:spMk id="2" creationId="{74FC71BB-0592-DA7B-4540-EE7321F7E18C}"/>
          </ac:spMkLst>
        </pc:spChg>
        <pc:spChg chg="mod">
          <ac:chgData name="Lowder, Nathan - FPAC-NRCS, NC" userId="aebffd68-daf1-4dd1-abf1-26fe6d39dce1" providerId="ADAL" clId="{BA34D15A-92B2-4D45-82C4-3A12F44A2EFF}" dt="2025-03-06T18:45:58.369" v="39" actId="962"/>
          <ac:spMkLst>
            <pc:docMk/>
            <pc:sldMk cId="2228681423" sldId="350"/>
            <ac:spMk id="4" creationId="{F672223F-13F4-5B4A-5974-894241283A39}"/>
          </ac:spMkLst>
        </pc:spChg>
        <pc:spChg chg="mod">
          <ac:chgData name="Lowder, Nathan - FPAC-NRCS, NC" userId="aebffd68-daf1-4dd1-abf1-26fe6d39dce1" providerId="ADAL" clId="{BA34D15A-92B2-4D45-82C4-3A12F44A2EFF}" dt="2025-03-06T18:45:57.129" v="38" actId="962"/>
          <ac:spMkLst>
            <pc:docMk/>
            <pc:sldMk cId="2228681423" sldId="350"/>
            <ac:spMk id="6" creationId="{01FBE698-638A-9895-2AAA-A51C8C48D63F}"/>
          </ac:spMkLst>
        </pc:spChg>
        <pc:spChg chg="mod">
          <ac:chgData name="Lowder, Nathan - FPAC-NRCS, NC" userId="aebffd68-daf1-4dd1-abf1-26fe6d39dce1" providerId="ADAL" clId="{BA34D15A-92B2-4D45-82C4-3A12F44A2EFF}" dt="2025-03-06T18:45:59.815" v="41" actId="962"/>
          <ac:spMkLst>
            <pc:docMk/>
            <pc:sldMk cId="2228681423" sldId="350"/>
            <ac:spMk id="7" creationId="{A6BAD4C9-A486-0929-1335-9B32AC23DC30}"/>
          </ac:spMkLst>
        </pc:spChg>
        <pc:spChg chg="mod">
          <ac:chgData name="Lowder, Nathan - FPAC-NRCS, NC" userId="aebffd68-daf1-4dd1-abf1-26fe6d39dce1" providerId="ADAL" clId="{BA34D15A-92B2-4D45-82C4-3A12F44A2EFF}" dt="2025-03-06T18:45:56.273" v="37" actId="962"/>
          <ac:spMkLst>
            <pc:docMk/>
            <pc:sldMk cId="2228681423" sldId="350"/>
            <ac:spMk id="9" creationId="{C52BFC85-80D9-39F5-DEFA-DD83502803BA}"/>
          </ac:spMkLst>
        </pc:spChg>
        <pc:spChg chg="mod">
          <ac:chgData name="Lowder, Nathan - FPAC-NRCS, NC" userId="aebffd68-daf1-4dd1-abf1-26fe6d39dce1" providerId="ADAL" clId="{BA34D15A-92B2-4D45-82C4-3A12F44A2EFF}" dt="2025-03-06T18:45:59.273" v="40" actId="962"/>
          <ac:spMkLst>
            <pc:docMk/>
            <pc:sldMk cId="2228681423" sldId="350"/>
            <ac:spMk id="10" creationId="{9C1CFC28-AF81-D10B-943F-21E1D8C6260A}"/>
          </ac:spMkLst>
        </pc:spChg>
        <pc:picChg chg="mod">
          <ac:chgData name="Lowder, Nathan - FPAC-NRCS, NC" userId="aebffd68-daf1-4dd1-abf1-26fe6d39dce1" providerId="ADAL" clId="{BA34D15A-92B2-4D45-82C4-3A12F44A2EFF}" dt="2025-03-06T18:45:55.764" v="36" actId="962"/>
          <ac:picMkLst>
            <pc:docMk/>
            <pc:sldMk cId="2228681423" sldId="350"/>
            <ac:picMk id="3" creationId="{F7CD89F7-6DF7-ECBD-9C3F-B8C16B265E57}"/>
          </ac:picMkLst>
        </pc:picChg>
      </pc:sldChg>
      <pc:sldChg chg="modSp mod">
        <pc:chgData name="Lowder, Nathan - FPAC-NRCS, NC" userId="aebffd68-daf1-4dd1-abf1-26fe6d39dce1" providerId="ADAL" clId="{BA34D15A-92B2-4D45-82C4-3A12F44A2EFF}" dt="2025-03-06T18:46:14.483" v="53" actId="962"/>
        <pc:sldMkLst>
          <pc:docMk/>
          <pc:sldMk cId="585602252" sldId="354"/>
        </pc:sldMkLst>
        <pc:spChg chg="mod">
          <ac:chgData name="Lowder, Nathan - FPAC-NRCS, NC" userId="aebffd68-daf1-4dd1-abf1-26fe6d39dce1" providerId="ADAL" clId="{BA34D15A-92B2-4D45-82C4-3A12F44A2EFF}" dt="2025-03-06T18:46:03.748" v="42" actId="962"/>
          <ac:spMkLst>
            <pc:docMk/>
            <pc:sldMk cId="585602252" sldId="354"/>
            <ac:spMk id="2" creationId="{74FC71BB-0592-DA7B-4540-EE7321F7E18C}"/>
          </ac:spMkLst>
        </pc:spChg>
        <pc:spChg chg="mod">
          <ac:chgData name="Lowder, Nathan - FPAC-NRCS, NC" userId="aebffd68-daf1-4dd1-abf1-26fe6d39dce1" providerId="ADAL" clId="{BA34D15A-92B2-4D45-82C4-3A12F44A2EFF}" dt="2025-03-06T18:46:14.483" v="53" actId="962"/>
          <ac:spMkLst>
            <pc:docMk/>
            <pc:sldMk cId="585602252" sldId="354"/>
            <ac:spMk id="4" creationId="{D42D2ECE-A752-0C7B-9883-9622726F8551}"/>
          </ac:spMkLst>
        </pc:spChg>
        <pc:spChg chg="mod">
          <ac:chgData name="Lowder, Nathan - FPAC-NRCS, NC" userId="aebffd68-daf1-4dd1-abf1-26fe6d39dce1" providerId="ADAL" clId="{BA34D15A-92B2-4D45-82C4-3A12F44A2EFF}" dt="2025-03-06T18:46:13.911" v="52" actId="962"/>
          <ac:spMkLst>
            <pc:docMk/>
            <pc:sldMk cId="585602252" sldId="354"/>
            <ac:spMk id="6" creationId="{855EB37F-6E25-6B7C-5F56-A28E505F424D}"/>
          </ac:spMkLst>
        </pc:spChg>
        <pc:spChg chg="mod">
          <ac:chgData name="Lowder, Nathan - FPAC-NRCS, NC" userId="aebffd68-daf1-4dd1-abf1-26fe6d39dce1" providerId="ADAL" clId="{BA34D15A-92B2-4D45-82C4-3A12F44A2EFF}" dt="2025-03-06T18:46:07.488" v="48" actId="962"/>
          <ac:spMkLst>
            <pc:docMk/>
            <pc:sldMk cId="585602252" sldId="354"/>
            <ac:spMk id="11" creationId="{46F763F5-E59C-D2C2-07FA-DA6A62B71902}"/>
          </ac:spMkLst>
        </pc:spChg>
        <pc:spChg chg="mod">
          <ac:chgData name="Lowder, Nathan - FPAC-NRCS, NC" userId="aebffd68-daf1-4dd1-abf1-26fe6d39dce1" providerId="ADAL" clId="{BA34D15A-92B2-4D45-82C4-3A12F44A2EFF}" dt="2025-03-06T18:46:11.515" v="49" actId="962"/>
          <ac:spMkLst>
            <pc:docMk/>
            <pc:sldMk cId="585602252" sldId="354"/>
            <ac:spMk id="17" creationId="{CBC23171-682F-3BB7-6FBC-41B27ACE4701}"/>
          </ac:spMkLst>
        </pc:spChg>
        <pc:spChg chg="mod">
          <ac:chgData name="Lowder, Nathan - FPAC-NRCS, NC" userId="aebffd68-daf1-4dd1-abf1-26fe6d39dce1" providerId="ADAL" clId="{BA34D15A-92B2-4D45-82C4-3A12F44A2EFF}" dt="2025-03-06T18:46:12.800" v="50" actId="962"/>
          <ac:spMkLst>
            <pc:docMk/>
            <pc:sldMk cId="585602252" sldId="354"/>
            <ac:spMk id="18" creationId="{9D6CFC34-F027-A30D-24D7-4CF6BDD52E84}"/>
          </ac:spMkLst>
        </pc:spChg>
        <pc:spChg chg="mod">
          <ac:chgData name="Lowder, Nathan - FPAC-NRCS, NC" userId="aebffd68-daf1-4dd1-abf1-26fe6d39dce1" providerId="ADAL" clId="{BA34D15A-92B2-4D45-82C4-3A12F44A2EFF}" dt="2025-03-06T18:46:13.372" v="51" actId="962"/>
          <ac:spMkLst>
            <pc:docMk/>
            <pc:sldMk cId="585602252" sldId="354"/>
            <ac:spMk id="20" creationId="{20B51689-233B-EEA6-1BAD-48C8ED163318}"/>
          </ac:spMkLst>
        </pc:spChg>
        <pc:picChg chg="mod">
          <ac:chgData name="Lowder, Nathan - FPAC-NRCS, NC" userId="aebffd68-daf1-4dd1-abf1-26fe6d39dce1" providerId="ADAL" clId="{BA34D15A-92B2-4D45-82C4-3A12F44A2EFF}" dt="2025-03-06T18:46:04.248" v="43" actId="962"/>
          <ac:picMkLst>
            <pc:docMk/>
            <pc:sldMk cId="585602252" sldId="354"/>
            <ac:picMk id="7" creationId="{AC18995B-4080-64D0-E1DB-E356E952D032}"/>
          </ac:picMkLst>
        </pc:picChg>
        <pc:picChg chg="mod">
          <ac:chgData name="Lowder, Nathan - FPAC-NRCS, NC" userId="aebffd68-daf1-4dd1-abf1-26fe6d39dce1" providerId="ADAL" clId="{BA34D15A-92B2-4D45-82C4-3A12F44A2EFF}" dt="2025-03-06T18:46:06.780" v="47" actId="962"/>
          <ac:picMkLst>
            <pc:docMk/>
            <pc:sldMk cId="585602252" sldId="354"/>
            <ac:picMk id="8" creationId="{3A3023BB-E768-3926-64EE-235B616B7AAC}"/>
          </ac:picMkLst>
        </pc:picChg>
        <pc:picChg chg="mod">
          <ac:chgData name="Lowder, Nathan - FPAC-NRCS, NC" userId="aebffd68-daf1-4dd1-abf1-26fe6d39dce1" providerId="ADAL" clId="{BA34D15A-92B2-4D45-82C4-3A12F44A2EFF}" dt="2025-03-06T18:46:04.882" v="44" actId="962"/>
          <ac:picMkLst>
            <pc:docMk/>
            <pc:sldMk cId="585602252" sldId="354"/>
            <ac:picMk id="9" creationId="{BD1AB48F-9C05-65B6-635D-E285F5C3CC5B}"/>
          </ac:picMkLst>
        </pc:picChg>
        <pc:picChg chg="mod">
          <ac:chgData name="Lowder, Nathan - FPAC-NRCS, NC" userId="aebffd68-daf1-4dd1-abf1-26fe6d39dce1" providerId="ADAL" clId="{BA34D15A-92B2-4D45-82C4-3A12F44A2EFF}" dt="2025-03-06T18:46:05.413" v="45" actId="962"/>
          <ac:picMkLst>
            <pc:docMk/>
            <pc:sldMk cId="585602252" sldId="354"/>
            <ac:picMk id="10" creationId="{97A348D0-042A-74E6-1FAA-E7B437813E34}"/>
          </ac:picMkLst>
        </pc:picChg>
        <pc:picChg chg="mod">
          <ac:chgData name="Lowder, Nathan - FPAC-NRCS, NC" userId="aebffd68-daf1-4dd1-abf1-26fe6d39dce1" providerId="ADAL" clId="{BA34D15A-92B2-4D45-82C4-3A12F44A2EFF}" dt="2025-03-06T18:46:05.968" v="46" actId="962"/>
          <ac:picMkLst>
            <pc:docMk/>
            <pc:sldMk cId="585602252" sldId="354"/>
            <ac:picMk id="12" creationId="{82AB7DCC-2C87-61D6-638D-537C30DF38D5}"/>
          </ac:picMkLst>
        </pc:picChg>
      </pc:sldChg>
      <pc:sldChg chg="modSp mod">
        <pc:chgData name="Lowder, Nathan - FPAC-NRCS, NC" userId="aebffd68-daf1-4dd1-abf1-26fe6d39dce1" providerId="ADAL" clId="{BA34D15A-92B2-4D45-82C4-3A12F44A2EFF}" dt="2025-03-06T18:46:20.883" v="57" actId="962"/>
        <pc:sldMkLst>
          <pc:docMk/>
          <pc:sldMk cId="3554891459" sldId="357"/>
        </pc:sldMkLst>
        <pc:spChg chg="mod">
          <ac:chgData name="Lowder, Nathan - FPAC-NRCS, NC" userId="aebffd68-daf1-4dd1-abf1-26fe6d39dce1" providerId="ADAL" clId="{BA34D15A-92B2-4D45-82C4-3A12F44A2EFF}" dt="2025-03-06T18:46:17.671" v="54" actId="962"/>
          <ac:spMkLst>
            <pc:docMk/>
            <pc:sldMk cId="3554891459" sldId="357"/>
            <ac:spMk id="2" creationId="{74FC71BB-0592-DA7B-4540-EE7321F7E18C}"/>
          </ac:spMkLst>
        </pc:spChg>
        <pc:spChg chg="mod">
          <ac:chgData name="Lowder, Nathan - FPAC-NRCS, NC" userId="aebffd68-daf1-4dd1-abf1-26fe6d39dce1" providerId="ADAL" clId="{BA34D15A-92B2-4D45-82C4-3A12F44A2EFF}" dt="2025-03-06T18:46:20.415" v="56" actId="962"/>
          <ac:spMkLst>
            <pc:docMk/>
            <pc:sldMk cId="3554891459" sldId="357"/>
            <ac:spMk id="7" creationId="{0DB00461-7C1A-0694-2DE8-B21B50D650B2}"/>
          </ac:spMkLst>
        </pc:spChg>
        <pc:spChg chg="mod">
          <ac:chgData name="Lowder, Nathan - FPAC-NRCS, NC" userId="aebffd68-daf1-4dd1-abf1-26fe6d39dce1" providerId="ADAL" clId="{BA34D15A-92B2-4D45-82C4-3A12F44A2EFF}" dt="2025-03-06T18:46:20.883" v="57" actId="962"/>
          <ac:spMkLst>
            <pc:docMk/>
            <pc:sldMk cId="3554891459" sldId="357"/>
            <ac:spMk id="9" creationId="{ACF53858-8D1B-A04B-D76F-0348F8825681}"/>
          </ac:spMkLst>
        </pc:spChg>
        <pc:picChg chg="mod">
          <ac:chgData name="Lowder, Nathan - FPAC-NRCS, NC" userId="aebffd68-daf1-4dd1-abf1-26fe6d39dce1" providerId="ADAL" clId="{BA34D15A-92B2-4D45-82C4-3A12F44A2EFF}" dt="2025-03-06T18:46:19.823" v="55" actId="962"/>
          <ac:picMkLst>
            <pc:docMk/>
            <pc:sldMk cId="3554891459" sldId="357"/>
            <ac:picMk id="10" creationId="{2076E232-90D4-E2CD-EEAA-7708942A4185}"/>
          </ac:picMkLst>
        </pc:picChg>
      </pc:sldChg>
    </pc:docChg>
  </pc:docChgLst>
  <pc:docChgLst>
    <pc:chgData name="Sauer, Thomas - FPAC-NRCS, IA" userId="a0186029-ceae-406c-993f-6ef2e5c1e197" providerId="ADAL" clId="{BAA23AE7-8434-487E-9A64-2ED91ABE6988}"/>
    <pc:docChg chg="custSel modSld">
      <pc:chgData name="Sauer, Thomas - FPAC-NRCS, IA" userId="a0186029-ceae-406c-993f-6ef2e5c1e197" providerId="ADAL" clId="{BAA23AE7-8434-487E-9A64-2ED91ABE6988}" dt="2025-03-05T20:54:43.807" v="522" actId="962"/>
      <pc:docMkLst>
        <pc:docMk/>
      </pc:docMkLst>
      <pc:sldChg chg="modSp mod">
        <pc:chgData name="Sauer, Thomas - FPAC-NRCS, IA" userId="a0186029-ceae-406c-993f-6ef2e5c1e197" providerId="ADAL" clId="{BAA23AE7-8434-487E-9A64-2ED91ABE6988}" dt="2025-03-05T20:52:47.359" v="519" actId="962"/>
        <pc:sldMkLst>
          <pc:docMk/>
          <pc:sldMk cId="3904128533" sldId="315"/>
        </pc:sldMkLst>
        <pc:spChg chg="mod">
          <ac:chgData name="Sauer, Thomas - FPAC-NRCS, IA" userId="a0186029-ceae-406c-993f-6ef2e5c1e197" providerId="ADAL" clId="{BAA23AE7-8434-487E-9A64-2ED91ABE6988}" dt="2025-03-05T20:25:37.359" v="474" actId="1076"/>
          <ac:spMkLst>
            <pc:docMk/>
            <pc:sldMk cId="3904128533" sldId="315"/>
            <ac:spMk id="2" creationId="{04AEA7F9-9E76-F107-39FE-6357012CA593}"/>
          </ac:spMkLst>
        </pc:spChg>
        <pc:spChg chg="mod">
          <ac:chgData name="Sauer, Thomas - FPAC-NRCS, IA" userId="a0186029-ceae-406c-993f-6ef2e5c1e197" providerId="ADAL" clId="{BAA23AE7-8434-487E-9A64-2ED91ABE6988}" dt="2025-03-05T20:22:58.191" v="382" actId="962"/>
          <ac:spMkLst>
            <pc:docMk/>
            <pc:sldMk cId="3904128533" sldId="315"/>
            <ac:spMk id="10" creationId="{FE409333-BA0D-4E8D-8F8B-ECF846A6D796}"/>
          </ac:spMkLst>
        </pc:spChg>
        <pc:picChg chg="mod ord">
          <ac:chgData name="Sauer, Thomas - FPAC-NRCS, IA" userId="a0186029-ceae-406c-993f-6ef2e5c1e197" providerId="ADAL" clId="{BAA23AE7-8434-487E-9A64-2ED91ABE6988}" dt="2025-03-05T20:25:05.870" v="465"/>
          <ac:picMkLst>
            <pc:docMk/>
            <pc:sldMk cId="3904128533" sldId="315"/>
            <ac:picMk id="5" creationId="{1FE011B9-53E2-2BC9-489C-353F17E123EC}"/>
          </ac:picMkLst>
        </pc:picChg>
        <pc:picChg chg="mod ord">
          <ac:chgData name="Sauer, Thomas - FPAC-NRCS, IA" userId="a0186029-ceae-406c-993f-6ef2e5c1e197" providerId="ADAL" clId="{BAA23AE7-8434-487E-9A64-2ED91ABE6988}" dt="2025-03-05T20:52:47.359" v="519" actId="962"/>
          <ac:picMkLst>
            <pc:docMk/>
            <pc:sldMk cId="3904128533" sldId="315"/>
            <ac:picMk id="6" creationId="{130B38F8-258F-4DC9-B8F1-B20A1A726BF0}"/>
          </ac:picMkLst>
        </pc:picChg>
        <pc:picChg chg="mod ord">
          <ac:chgData name="Sauer, Thomas - FPAC-NRCS, IA" userId="a0186029-ceae-406c-993f-6ef2e5c1e197" providerId="ADAL" clId="{BAA23AE7-8434-487E-9A64-2ED91ABE6988}" dt="2025-03-05T20:25:16.820" v="466"/>
          <ac:picMkLst>
            <pc:docMk/>
            <pc:sldMk cId="3904128533" sldId="315"/>
            <ac:picMk id="14" creationId="{AA7D1192-3F84-2826-3848-60B0EF09895E}"/>
          </ac:picMkLst>
        </pc:picChg>
        <pc:picChg chg="mod">
          <ac:chgData name="Sauer, Thomas - FPAC-NRCS, IA" userId="a0186029-ceae-406c-993f-6ef2e5c1e197" providerId="ADAL" clId="{BAA23AE7-8434-487E-9A64-2ED91ABE6988}" dt="2025-03-05T17:42:17.203" v="156" actId="962"/>
          <ac:picMkLst>
            <pc:docMk/>
            <pc:sldMk cId="3904128533" sldId="315"/>
            <ac:picMk id="16" creationId="{118B9412-D076-26A0-0156-EA20E1D6B718}"/>
          </ac:picMkLst>
        </pc:picChg>
      </pc:sldChg>
      <pc:sldChg chg="modSp mod">
        <pc:chgData name="Sauer, Thomas - FPAC-NRCS, IA" userId="a0186029-ceae-406c-993f-6ef2e5c1e197" providerId="ADAL" clId="{BAA23AE7-8434-487E-9A64-2ED91ABE6988}" dt="2025-03-05T16:34:35.761" v="62" actId="962"/>
        <pc:sldMkLst>
          <pc:docMk/>
          <pc:sldMk cId="3250691400" sldId="316"/>
        </pc:sldMkLst>
        <pc:picChg chg="mod">
          <ac:chgData name="Sauer, Thomas - FPAC-NRCS, IA" userId="a0186029-ceae-406c-993f-6ef2e5c1e197" providerId="ADAL" clId="{BAA23AE7-8434-487E-9A64-2ED91ABE6988}" dt="2025-03-05T16:34:35.761" v="62" actId="962"/>
          <ac:picMkLst>
            <pc:docMk/>
            <pc:sldMk cId="3250691400" sldId="316"/>
            <ac:picMk id="5" creationId="{B9C51CC7-1ACD-91B5-A8ED-C28E00695DBF}"/>
          </ac:picMkLst>
        </pc:picChg>
      </pc:sldChg>
      <pc:sldChg chg="modSp mod">
        <pc:chgData name="Sauer, Thomas - FPAC-NRCS, IA" userId="a0186029-ceae-406c-993f-6ef2e5c1e197" providerId="ADAL" clId="{BAA23AE7-8434-487E-9A64-2ED91ABE6988}" dt="2025-03-05T20:52:01.056" v="480" actId="962"/>
        <pc:sldMkLst>
          <pc:docMk/>
          <pc:sldMk cId="1080453305" sldId="317"/>
        </pc:sldMkLst>
        <pc:spChg chg="ord">
          <ac:chgData name="Sauer, Thomas - FPAC-NRCS, IA" userId="a0186029-ceae-406c-993f-6ef2e5c1e197" providerId="ADAL" clId="{BAA23AE7-8434-487E-9A64-2ED91ABE6988}" dt="2025-03-05T17:41:00.110" v="153"/>
          <ac:spMkLst>
            <pc:docMk/>
            <pc:sldMk cId="1080453305" sldId="317"/>
            <ac:spMk id="4" creationId="{31EDC9CF-EDBC-A261-A863-FA79E0331312}"/>
          </ac:spMkLst>
        </pc:spChg>
        <pc:picChg chg="mod">
          <ac:chgData name="Sauer, Thomas - FPAC-NRCS, IA" userId="a0186029-ceae-406c-993f-6ef2e5c1e197" providerId="ADAL" clId="{BAA23AE7-8434-487E-9A64-2ED91ABE6988}" dt="2025-03-05T16:33:58.306" v="60" actId="962"/>
          <ac:picMkLst>
            <pc:docMk/>
            <pc:sldMk cId="1080453305" sldId="317"/>
            <ac:picMk id="9" creationId="{F837ED3C-9D5B-D79A-7E69-1FAABE65B7BB}"/>
          </ac:picMkLst>
        </pc:picChg>
        <pc:cxnChg chg="mod">
          <ac:chgData name="Sauer, Thomas - FPAC-NRCS, IA" userId="a0186029-ceae-406c-993f-6ef2e5c1e197" providerId="ADAL" clId="{BAA23AE7-8434-487E-9A64-2ED91ABE6988}" dt="2025-03-05T20:52:01.043" v="479" actId="962"/>
          <ac:cxnSpMkLst>
            <pc:docMk/>
            <pc:sldMk cId="1080453305" sldId="317"/>
            <ac:cxnSpMk id="6" creationId="{3C4650B3-0808-71FB-0486-B1E727DE3D34}"/>
          </ac:cxnSpMkLst>
        </pc:cxnChg>
        <pc:cxnChg chg="mod">
          <ac:chgData name="Sauer, Thomas - FPAC-NRCS, IA" userId="a0186029-ceae-406c-993f-6ef2e5c1e197" providerId="ADAL" clId="{BAA23AE7-8434-487E-9A64-2ED91ABE6988}" dt="2025-03-05T20:52:01.056" v="480" actId="962"/>
          <ac:cxnSpMkLst>
            <pc:docMk/>
            <pc:sldMk cId="1080453305" sldId="317"/>
            <ac:cxnSpMk id="7" creationId="{7E43D10B-8225-7301-ACD6-C31699FD94B0}"/>
          </ac:cxnSpMkLst>
        </pc:cxnChg>
      </pc:sldChg>
      <pc:sldChg chg="modSp mod">
        <pc:chgData name="Sauer, Thomas - FPAC-NRCS, IA" userId="a0186029-ceae-406c-993f-6ef2e5c1e197" providerId="ADAL" clId="{BAA23AE7-8434-487E-9A64-2ED91ABE6988}" dt="2025-03-05T17:43:06.645" v="157" actId="962"/>
        <pc:sldMkLst>
          <pc:docMk/>
          <pc:sldMk cId="2357651050" sldId="318"/>
        </pc:sldMkLst>
        <pc:picChg chg="mod">
          <ac:chgData name="Sauer, Thomas - FPAC-NRCS, IA" userId="a0186029-ceae-406c-993f-6ef2e5c1e197" providerId="ADAL" clId="{BAA23AE7-8434-487E-9A64-2ED91ABE6988}" dt="2025-03-05T17:43:06.645" v="157" actId="962"/>
          <ac:picMkLst>
            <pc:docMk/>
            <pc:sldMk cId="2357651050" sldId="318"/>
            <ac:picMk id="5" creationId="{2E840574-15AF-B235-6227-EFFF6A04BFBD}"/>
          </ac:picMkLst>
        </pc:picChg>
      </pc:sldChg>
      <pc:sldChg chg="modSp mod">
        <pc:chgData name="Sauer, Thomas - FPAC-NRCS, IA" userId="a0186029-ceae-406c-993f-6ef2e5c1e197" providerId="ADAL" clId="{BAA23AE7-8434-487E-9A64-2ED91ABE6988}" dt="2025-03-05T20:52:01.075" v="484" actId="962"/>
        <pc:sldMkLst>
          <pc:docMk/>
          <pc:sldMk cId="3011526122" sldId="320"/>
        </pc:sldMkLst>
        <pc:spChg chg="mod">
          <ac:chgData name="Sauer, Thomas - FPAC-NRCS, IA" userId="a0186029-ceae-406c-993f-6ef2e5c1e197" providerId="ADAL" clId="{BAA23AE7-8434-487E-9A64-2ED91ABE6988}" dt="2025-03-05T20:52:01.075" v="484" actId="962"/>
          <ac:spMkLst>
            <pc:docMk/>
            <pc:sldMk cId="3011526122" sldId="320"/>
            <ac:spMk id="3" creationId="{4C781531-C06C-5F0D-C615-05B4B192BAD9}"/>
          </ac:spMkLst>
        </pc:spChg>
        <pc:spChg chg="mod">
          <ac:chgData name="Sauer, Thomas - FPAC-NRCS, IA" userId="a0186029-ceae-406c-993f-6ef2e5c1e197" providerId="ADAL" clId="{BAA23AE7-8434-487E-9A64-2ED91ABE6988}" dt="2025-03-05T20:52:01.059" v="483" actId="962"/>
          <ac:spMkLst>
            <pc:docMk/>
            <pc:sldMk cId="3011526122" sldId="320"/>
            <ac:spMk id="5" creationId="{9380A4BC-46DB-8E93-5DA7-BA94A7FE11E2}"/>
          </ac:spMkLst>
        </pc:spChg>
        <pc:picChg chg="mod">
          <ac:chgData name="Sauer, Thomas - FPAC-NRCS, IA" userId="a0186029-ceae-406c-993f-6ef2e5c1e197" providerId="ADAL" clId="{BAA23AE7-8434-487E-9A64-2ED91ABE6988}" dt="2025-03-05T16:36:08.241" v="68" actId="962"/>
          <ac:picMkLst>
            <pc:docMk/>
            <pc:sldMk cId="3011526122" sldId="320"/>
            <ac:picMk id="4" creationId="{86CC5A58-B24E-7C72-A401-65C5C67369A6}"/>
          </ac:picMkLst>
        </pc:picChg>
      </pc:sldChg>
      <pc:sldChg chg="modSp mod">
        <pc:chgData name="Sauer, Thomas - FPAC-NRCS, IA" userId="a0186029-ceae-406c-993f-6ef2e5c1e197" providerId="ADAL" clId="{BAA23AE7-8434-487E-9A64-2ED91ABE6988}" dt="2025-03-05T20:54:43.807" v="522" actId="962"/>
        <pc:sldMkLst>
          <pc:docMk/>
          <pc:sldMk cId="2097798744" sldId="321"/>
        </pc:sldMkLst>
        <pc:spChg chg="mod">
          <ac:chgData name="Sauer, Thomas - FPAC-NRCS, IA" userId="a0186029-ceae-406c-993f-6ef2e5c1e197" providerId="ADAL" clId="{BAA23AE7-8434-487E-9A64-2ED91ABE6988}" dt="2025-03-05T20:54:43.807" v="522" actId="962"/>
          <ac:spMkLst>
            <pc:docMk/>
            <pc:sldMk cId="2097798744" sldId="321"/>
            <ac:spMk id="6" creationId="{72461F95-7996-EE38-BE5A-E9223F6A00D1}"/>
          </ac:spMkLst>
        </pc:spChg>
        <pc:spChg chg="ord">
          <ac:chgData name="Sauer, Thomas - FPAC-NRCS, IA" userId="a0186029-ceae-406c-993f-6ef2e5c1e197" providerId="ADAL" clId="{BAA23AE7-8434-487E-9A64-2ED91ABE6988}" dt="2025-03-05T17:46:34.756" v="171"/>
          <ac:spMkLst>
            <pc:docMk/>
            <pc:sldMk cId="2097798744" sldId="321"/>
            <ac:spMk id="8" creationId="{22BC3593-24C8-FACB-C60D-EFB23E50ABB6}"/>
          </ac:spMkLst>
        </pc:spChg>
        <pc:spChg chg="ord">
          <ac:chgData name="Sauer, Thomas - FPAC-NRCS, IA" userId="a0186029-ceae-406c-993f-6ef2e5c1e197" providerId="ADAL" clId="{BAA23AE7-8434-487E-9A64-2ED91ABE6988}" dt="2025-03-05T17:46:38.112" v="173"/>
          <ac:spMkLst>
            <pc:docMk/>
            <pc:sldMk cId="2097798744" sldId="321"/>
            <ac:spMk id="9" creationId="{1F486888-28B4-4CA1-4337-7B52F3AFD404}"/>
          </ac:spMkLst>
        </pc:spChg>
        <pc:picChg chg="mod">
          <ac:chgData name="Sauer, Thomas - FPAC-NRCS, IA" userId="a0186029-ceae-406c-993f-6ef2e5c1e197" providerId="ADAL" clId="{BAA23AE7-8434-487E-9A64-2ED91ABE6988}" dt="2025-03-05T16:37:21.771" v="72" actId="962"/>
          <ac:picMkLst>
            <pc:docMk/>
            <pc:sldMk cId="2097798744" sldId="321"/>
            <ac:picMk id="5" creationId="{D8949299-2FE9-1908-EFCC-037455A46BDA}"/>
          </ac:picMkLst>
        </pc:picChg>
      </pc:sldChg>
      <pc:sldChg chg="modSp mod">
        <pc:chgData name="Sauer, Thomas - FPAC-NRCS, IA" userId="a0186029-ceae-406c-993f-6ef2e5c1e197" providerId="ADAL" clId="{BAA23AE7-8434-487E-9A64-2ED91ABE6988}" dt="2025-03-05T20:52:01.059" v="482" actId="962"/>
        <pc:sldMkLst>
          <pc:docMk/>
          <pc:sldMk cId="3963316990" sldId="322"/>
        </pc:sldMkLst>
        <pc:spChg chg="mod">
          <ac:chgData name="Sauer, Thomas - FPAC-NRCS, IA" userId="a0186029-ceae-406c-993f-6ef2e5c1e197" providerId="ADAL" clId="{BAA23AE7-8434-487E-9A64-2ED91ABE6988}" dt="2025-03-05T20:52:01.059" v="481" actId="962"/>
          <ac:spMkLst>
            <pc:docMk/>
            <pc:sldMk cId="3963316990" sldId="322"/>
            <ac:spMk id="7" creationId="{974CE722-CE59-CC9E-864E-52855730E069}"/>
          </ac:spMkLst>
        </pc:spChg>
        <pc:spChg chg="mod">
          <ac:chgData name="Sauer, Thomas - FPAC-NRCS, IA" userId="a0186029-ceae-406c-993f-6ef2e5c1e197" providerId="ADAL" clId="{BAA23AE7-8434-487E-9A64-2ED91ABE6988}" dt="2025-03-05T20:52:01.059" v="482" actId="962"/>
          <ac:spMkLst>
            <pc:docMk/>
            <pc:sldMk cId="3963316990" sldId="322"/>
            <ac:spMk id="8" creationId="{B9D46824-582D-60A0-CCE1-796F1934177E}"/>
          </ac:spMkLst>
        </pc:spChg>
        <pc:picChg chg="mod ord">
          <ac:chgData name="Sauer, Thomas - FPAC-NRCS, IA" userId="a0186029-ceae-406c-993f-6ef2e5c1e197" providerId="ADAL" clId="{BAA23AE7-8434-487E-9A64-2ED91ABE6988}" dt="2025-03-05T17:43:33.784" v="159" actId="962"/>
          <ac:picMkLst>
            <pc:docMk/>
            <pc:sldMk cId="3963316990" sldId="322"/>
            <ac:picMk id="6" creationId="{4644CA50-F35B-FF90-8C5D-32F40F0EF8F5}"/>
          </ac:picMkLst>
        </pc:picChg>
      </pc:sldChg>
      <pc:sldChg chg="modSp mod">
        <pc:chgData name="Sauer, Thomas - FPAC-NRCS, IA" userId="a0186029-ceae-406c-993f-6ef2e5c1e197" providerId="ADAL" clId="{BAA23AE7-8434-487E-9A64-2ED91ABE6988}" dt="2025-03-05T17:46:10.615" v="169" actId="962"/>
        <pc:sldMkLst>
          <pc:docMk/>
          <pc:sldMk cId="2374835084" sldId="323"/>
        </pc:sldMkLst>
        <pc:picChg chg="mod">
          <ac:chgData name="Sauer, Thomas - FPAC-NRCS, IA" userId="a0186029-ceae-406c-993f-6ef2e5c1e197" providerId="ADAL" clId="{BAA23AE7-8434-487E-9A64-2ED91ABE6988}" dt="2025-03-05T17:46:10.615" v="169" actId="962"/>
          <ac:picMkLst>
            <pc:docMk/>
            <pc:sldMk cId="2374835084" sldId="323"/>
            <ac:picMk id="4" creationId="{855D3A3B-2500-3CE1-B24E-B00B10CAC3F9}"/>
          </ac:picMkLst>
        </pc:picChg>
      </pc:sldChg>
      <pc:sldChg chg="modSp mod">
        <pc:chgData name="Sauer, Thomas - FPAC-NRCS, IA" userId="a0186029-ceae-406c-993f-6ef2e5c1e197" providerId="ADAL" clId="{BAA23AE7-8434-487E-9A64-2ED91ABE6988}" dt="2025-03-05T17:45:19.490" v="167"/>
        <pc:sldMkLst>
          <pc:docMk/>
          <pc:sldMk cId="1011960985" sldId="324"/>
        </pc:sldMkLst>
        <pc:spChg chg="ord">
          <ac:chgData name="Sauer, Thomas - FPAC-NRCS, IA" userId="a0186029-ceae-406c-993f-6ef2e5c1e197" providerId="ADAL" clId="{BAA23AE7-8434-487E-9A64-2ED91ABE6988}" dt="2025-03-05T17:44:52.885" v="162"/>
          <ac:spMkLst>
            <pc:docMk/>
            <pc:sldMk cId="1011960985" sldId="324"/>
            <ac:spMk id="5" creationId="{8E74374B-8FD5-A77E-03A0-40BA7C6BB529}"/>
          </ac:spMkLst>
        </pc:spChg>
        <pc:spChg chg="ord">
          <ac:chgData name="Sauer, Thomas - FPAC-NRCS, IA" userId="a0186029-ceae-406c-993f-6ef2e5c1e197" providerId="ADAL" clId="{BAA23AE7-8434-487E-9A64-2ED91ABE6988}" dt="2025-03-05T17:45:01.895" v="164"/>
          <ac:spMkLst>
            <pc:docMk/>
            <pc:sldMk cId="1011960985" sldId="324"/>
            <ac:spMk id="6" creationId="{5CC28431-A549-38EE-79AE-56E35B20FE17}"/>
          </ac:spMkLst>
        </pc:spChg>
        <pc:spChg chg="ord">
          <ac:chgData name="Sauer, Thomas - FPAC-NRCS, IA" userId="a0186029-ceae-406c-993f-6ef2e5c1e197" providerId="ADAL" clId="{BAA23AE7-8434-487E-9A64-2ED91ABE6988}" dt="2025-03-05T17:45:05.128" v="165"/>
          <ac:spMkLst>
            <pc:docMk/>
            <pc:sldMk cId="1011960985" sldId="324"/>
            <ac:spMk id="7" creationId="{32AA25CC-2594-B8D5-F776-45E806372A8B}"/>
          </ac:spMkLst>
        </pc:spChg>
        <pc:picChg chg="mod ord">
          <ac:chgData name="Sauer, Thomas - FPAC-NRCS, IA" userId="a0186029-ceae-406c-993f-6ef2e5c1e197" providerId="ADAL" clId="{BAA23AE7-8434-487E-9A64-2ED91ABE6988}" dt="2025-03-05T17:45:19.490" v="167"/>
          <ac:picMkLst>
            <pc:docMk/>
            <pc:sldMk cId="1011960985" sldId="324"/>
            <ac:picMk id="8" creationId="{CB6FB15C-9D0E-6CA1-93F7-C4804332E9E2}"/>
          </ac:picMkLst>
        </pc:picChg>
        <pc:picChg chg="mod">
          <ac:chgData name="Sauer, Thomas - FPAC-NRCS, IA" userId="a0186029-ceae-406c-993f-6ef2e5c1e197" providerId="ADAL" clId="{BAA23AE7-8434-487E-9A64-2ED91ABE6988}" dt="2025-03-05T17:44:42.052" v="161" actId="962"/>
          <ac:picMkLst>
            <pc:docMk/>
            <pc:sldMk cId="1011960985" sldId="324"/>
            <ac:picMk id="9" creationId="{348B3FE6-932F-6386-45FF-8AD8696303EE}"/>
          </ac:picMkLst>
        </pc:picChg>
      </pc:sldChg>
      <pc:sldChg chg="modSp mod">
        <pc:chgData name="Sauer, Thomas - FPAC-NRCS, IA" userId="a0186029-ceae-406c-993f-6ef2e5c1e197" providerId="ADAL" clId="{BAA23AE7-8434-487E-9A64-2ED91ABE6988}" dt="2025-03-05T17:45:54.150" v="168" actId="962"/>
        <pc:sldMkLst>
          <pc:docMk/>
          <pc:sldMk cId="511506408" sldId="325"/>
        </pc:sldMkLst>
        <pc:picChg chg="mod">
          <ac:chgData name="Sauer, Thomas - FPAC-NRCS, IA" userId="a0186029-ceae-406c-993f-6ef2e5c1e197" providerId="ADAL" clId="{BAA23AE7-8434-487E-9A64-2ED91ABE6988}" dt="2025-03-05T17:45:54.150" v="168" actId="962"/>
          <ac:picMkLst>
            <pc:docMk/>
            <pc:sldMk cId="511506408" sldId="325"/>
            <ac:picMk id="5" creationId="{A7C086DF-0599-3A7A-CBAF-01D030B3726E}"/>
          </ac:picMkLst>
        </pc:picChg>
      </pc:sldChg>
      <pc:sldChg chg="modSp mod">
        <pc:chgData name="Sauer, Thomas - FPAC-NRCS, IA" userId="a0186029-ceae-406c-993f-6ef2e5c1e197" providerId="ADAL" clId="{BAA23AE7-8434-487E-9A64-2ED91ABE6988}" dt="2025-03-05T20:52:01.106" v="490" actId="962"/>
        <pc:sldMkLst>
          <pc:docMk/>
          <pc:sldMk cId="1572727289" sldId="326"/>
        </pc:sldMkLst>
        <pc:spChg chg="mod ord">
          <ac:chgData name="Sauer, Thomas - FPAC-NRCS, IA" userId="a0186029-ceae-406c-993f-6ef2e5c1e197" providerId="ADAL" clId="{BAA23AE7-8434-487E-9A64-2ED91ABE6988}" dt="2025-03-05T20:52:01.106" v="489" actId="962"/>
          <ac:spMkLst>
            <pc:docMk/>
            <pc:sldMk cId="1572727289" sldId="326"/>
            <ac:spMk id="4" creationId="{774B335B-B271-9992-9B93-0FEDCE9DACD2}"/>
          </ac:spMkLst>
        </pc:spChg>
        <pc:spChg chg="ord">
          <ac:chgData name="Sauer, Thomas - FPAC-NRCS, IA" userId="a0186029-ceae-406c-993f-6ef2e5c1e197" providerId="ADAL" clId="{BAA23AE7-8434-487E-9A64-2ED91ABE6988}" dt="2025-03-05T17:48:37.490" v="200"/>
          <ac:spMkLst>
            <pc:docMk/>
            <pc:sldMk cId="1572727289" sldId="326"/>
            <ac:spMk id="5" creationId="{325D11EB-C702-D678-D4D5-DBF844878A6A}"/>
          </ac:spMkLst>
        </pc:spChg>
        <pc:spChg chg="ord">
          <ac:chgData name="Sauer, Thomas - FPAC-NRCS, IA" userId="a0186029-ceae-406c-993f-6ef2e5c1e197" providerId="ADAL" clId="{BAA23AE7-8434-487E-9A64-2ED91ABE6988}" dt="2025-03-05T17:48:51.849" v="204"/>
          <ac:spMkLst>
            <pc:docMk/>
            <pc:sldMk cId="1572727289" sldId="326"/>
            <ac:spMk id="6" creationId="{2781794C-435D-395F-47B6-EFF238A4969E}"/>
          </ac:spMkLst>
        </pc:spChg>
        <pc:spChg chg="mod">
          <ac:chgData name="Sauer, Thomas - FPAC-NRCS, IA" userId="a0186029-ceae-406c-993f-6ef2e5c1e197" providerId="ADAL" clId="{BAA23AE7-8434-487E-9A64-2ED91ABE6988}" dt="2025-03-05T20:52:01.106" v="487" actId="962"/>
          <ac:spMkLst>
            <pc:docMk/>
            <pc:sldMk cId="1572727289" sldId="326"/>
            <ac:spMk id="12" creationId="{28EFCA1A-7F08-4F72-A5CC-5A057CE532AD}"/>
          </ac:spMkLst>
        </pc:spChg>
        <pc:spChg chg="ord">
          <ac:chgData name="Sauer, Thomas - FPAC-NRCS, IA" userId="a0186029-ceae-406c-993f-6ef2e5c1e197" providerId="ADAL" clId="{BAA23AE7-8434-487E-9A64-2ED91ABE6988}" dt="2025-03-05T17:49:24.682" v="207"/>
          <ac:spMkLst>
            <pc:docMk/>
            <pc:sldMk cId="1572727289" sldId="326"/>
            <ac:spMk id="14" creationId="{513CD3E8-30F4-0FF5-150C-383FA1DA54AD}"/>
          </ac:spMkLst>
        </pc:spChg>
        <pc:spChg chg="mod ord">
          <ac:chgData name="Sauer, Thomas - FPAC-NRCS, IA" userId="a0186029-ceae-406c-993f-6ef2e5c1e197" providerId="ADAL" clId="{BAA23AE7-8434-487E-9A64-2ED91ABE6988}" dt="2025-03-05T20:52:01.106" v="488" actId="962"/>
          <ac:spMkLst>
            <pc:docMk/>
            <pc:sldMk cId="1572727289" sldId="326"/>
            <ac:spMk id="17" creationId="{1C7D2AB9-73D8-1EEF-D6CB-713A1A211A2D}"/>
          </ac:spMkLst>
        </pc:spChg>
        <pc:spChg chg="mod ord">
          <ac:chgData name="Sauer, Thomas - FPAC-NRCS, IA" userId="a0186029-ceae-406c-993f-6ef2e5c1e197" providerId="ADAL" clId="{BAA23AE7-8434-487E-9A64-2ED91ABE6988}" dt="2025-03-05T20:52:01.106" v="490" actId="962"/>
          <ac:spMkLst>
            <pc:docMk/>
            <pc:sldMk cId="1572727289" sldId="326"/>
            <ac:spMk id="18" creationId="{6189DB90-21EA-154F-3D73-C37DC2FC16FD}"/>
          </ac:spMkLst>
        </pc:spChg>
        <pc:picChg chg="mod">
          <ac:chgData name="Sauer, Thomas - FPAC-NRCS, IA" userId="a0186029-ceae-406c-993f-6ef2e5c1e197" providerId="ADAL" clId="{BAA23AE7-8434-487E-9A64-2ED91ABE6988}" dt="2025-03-05T16:39:15.186" v="76" actId="962"/>
          <ac:picMkLst>
            <pc:docMk/>
            <pc:sldMk cId="1572727289" sldId="326"/>
            <ac:picMk id="3" creationId="{3420EA5B-01EA-471F-604C-DCD383C52B21}"/>
          </ac:picMkLst>
        </pc:picChg>
        <pc:picChg chg="mod ord">
          <ac:chgData name="Sauer, Thomas - FPAC-NRCS, IA" userId="a0186029-ceae-406c-993f-6ef2e5c1e197" providerId="ADAL" clId="{BAA23AE7-8434-487E-9A64-2ED91ABE6988}" dt="2025-03-05T17:47:51.051" v="179"/>
          <ac:picMkLst>
            <pc:docMk/>
            <pc:sldMk cId="1572727289" sldId="326"/>
            <ac:picMk id="15" creationId="{3A6483ED-39B7-2497-7AE1-C70209055A9B}"/>
          </ac:picMkLst>
        </pc:picChg>
        <pc:picChg chg="mod ord">
          <ac:chgData name="Sauer, Thomas - FPAC-NRCS, IA" userId="a0186029-ceae-406c-993f-6ef2e5c1e197" providerId="ADAL" clId="{BAA23AE7-8434-487E-9A64-2ED91ABE6988}" dt="2025-03-05T17:48:25.626" v="191"/>
          <ac:picMkLst>
            <pc:docMk/>
            <pc:sldMk cId="1572727289" sldId="326"/>
            <ac:picMk id="16" creationId="{26067775-A8C8-0937-398C-2B49A034D184}"/>
          </ac:picMkLst>
        </pc:picChg>
      </pc:sldChg>
      <pc:sldChg chg="modSp mod">
        <pc:chgData name="Sauer, Thomas - FPAC-NRCS, IA" userId="a0186029-ceae-406c-993f-6ef2e5c1e197" providerId="ADAL" clId="{BAA23AE7-8434-487E-9A64-2ED91ABE6988}" dt="2025-03-05T17:54:17.313" v="277" actId="962"/>
        <pc:sldMkLst>
          <pc:docMk/>
          <pc:sldMk cId="2949388874" sldId="327"/>
        </pc:sldMkLst>
        <pc:picChg chg="mod">
          <ac:chgData name="Sauer, Thomas - FPAC-NRCS, IA" userId="a0186029-ceae-406c-993f-6ef2e5c1e197" providerId="ADAL" clId="{BAA23AE7-8434-487E-9A64-2ED91ABE6988}" dt="2025-03-05T17:54:17.313" v="277" actId="962"/>
          <ac:picMkLst>
            <pc:docMk/>
            <pc:sldMk cId="2949388874" sldId="327"/>
            <ac:picMk id="3" creationId="{DACB540D-49AA-2480-5AE0-420176774295}"/>
          </ac:picMkLst>
        </pc:picChg>
      </pc:sldChg>
      <pc:sldChg chg="modSp mod">
        <pc:chgData name="Sauer, Thomas - FPAC-NRCS, IA" userId="a0186029-ceae-406c-993f-6ef2e5c1e197" providerId="ADAL" clId="{BAA23AE7-8434-487E-9A64-2ED91ABE6988}" dt="2025-03-05T20:52:01.169" v="498" actId="962"/>
        <pc:sldMkLst>
          <pc:docMk/>
          <pc:sldMk cId="2467801973" sldId="328"/>
        </pc:sldMkLst>
        <pc:spChg chg="ord">
          <ac:chgData name="Sauer, Thomas - FPAC-NRCS, IA" userId="a0186029-ceae-406c-993f-6ef2e5c1e197" providerId="ADAL" clId="{BAA23AE7-8434-487E-9A64-2ED91ABE6988}" dt="2025-03-05T17:53:06.194" v="244"/>
          <ac:spMkLst>
            <pc:docMk/>
            <pc:sldMk cId="2467801973" sldId="328"/>
            <ac:spMk id="5" creationId="{0B95AF6E-1C1C-0DE3-CB8A-1B6CF58CF5A0}"/>
          </ac:spMkLst>
        </pc:spChg>
        <pc:spChg chg="mod">
          <ac:chgData name="Sauer, Thomas - FPAC-NRCS, IA" userId="a0186029-ceae-406c-993f-6ef2e5c1e197" providerId="ADAL" clId="{BAA23AE7-8434-487E-9A64-2ED91ABE6988}" dt="2025-03-05T20:52:01.156" v="496" actId="962"/>
          <ac:spMkLst>
            <pc:docMk/>
            <pc:sldMk cId="2467801973" sldId="328"/>
            <ac:spMk id="6" creationId="{D932577F-3D3E-3D37-2D6A-87B288FA9B0B}"/>
          </ac:spMkLst>
        </pc:spChg>
        <pc:spChg chg="mod">
          <ac:chgData name="Sauer, Thomas - FPAC-NRCS, IA" userId="a0186029-ceae-406c-993f-6ef2e5c1e197" providerId="ADAL" clId="{BAA23AE7-8434-487E-9A64-2ED91ABE6988}" dt="2025-03-05T20:52:01.169" v="497" actId="962"/>
          <ac:spMkLst>
            <pc:docMk/>
            <pc:sldMk cId="2467801973" sldId="328"/>
            <ac:spMk id="7" creationId="{DF1D7225-F520-F5F1-09CB-6857D33977A0}"/>
          </ac:spMkLst>
        </pc:spChg>
        <pc:spChg chg="mod">
          <ac:chgData name="Sauer, Thomas - FPAC-NRCS, IA" userId="a0186029-ceae-406c-993f-6ef2e5c1e197" providerId="ADAL" clId="{BAA23AE7-8434-487E-9A64-2ED91ABE6988}" dt="2025-03-05T20:52:01.169" v="498" actId="962"/>
          <ac:spMkLst>
            <pc:docMk/>
            <pc:sldMk cId="2467801973" sldId="328"/>
            <ac:spMk id="9" creationId="{B3D2EAB0-527A-01DC-E713-F3A7381F19C4}"/>
          </ac:spMkLst>
        </pc:spChg>
        <pc:spChg chg="ord">
          <ac:chgData name="Sauer, Thomas - FPAC-NRCS, IA" userId="a0186029-ceae-406c-993f-6ef2e5c1e197" providerId="ADAL" clId="{BAA23AE7-8434-487E-9A64-2ED91ABE6988}" dt="2025-03-05T17:53:50.513" v="276"/>
          <ac:spMkLst>
            <pc:docMk/>
            <pc:sldMk cId="2467801973" sldId="328"/>
            <ac:spMk id="10" creationId="{29DA8B2C-A8D9-8F49-0255-7687CF2F92B6}"/>
          </ac:spMkLst>
        </pc:spChg>
        <pc:spChg chg="ord">
          <ac:chgData name="Sauer, Thomas - FPAC-NRCS, IA" userId="a0186029-ceae-406c-993f-6ef2e5c1e197" providerId="ADAL" clId="{BAA23AE7-8434-487E-9A64-2ED91ABE6988}" dt="2025-03-05T17:53:42.636" v="273"/>
          <ac:spMkLst>
            <pc:docMk/>
            <pc:sldMk cId="2467801973" sldId="328"/>
            <ac:spMk id="11" creationId="{38E11E49-7BE7-ABB4-E2A7-E622E3300F36}"/>
          </ac:spMkLst>
        </pc:spChg>
        <pc:spChg chg="ord">
          <ac:chgData name="Sauer, Thomas - FPAC-NRCS, IA" userId="a0186029-ceae-406c-993f-6ef2e5c1e197" providerId="ADAL" clId="{BAA23AE7-8434-487E-9A64-2ED91ABE6988}" dt="2025-03-05T17:53:48.133" v="275"/>
          <ac:spMkLst>
            <pc:docMk/>
            <pc:sldMk cId="2467801973" sldId="328"/>
            <ac:spMk id="12" creationId="{168E6BD4-B551-8C9B-AE4C-A787BAC41D2C}"/>
          </ac:spMkLst>
        </pc:spChg>
        <pc:spChg chg="ord">
          <ac:chgData name="Sauer, Thomas - FPAC-NRCS, IA" userId="a0186029-ceae-406c-993f-6ef2e5c1e197" providerId="ADAL" clId="{BAA23AE7-8434-487E-9A64-2ED91ABE6988}" dt="2025-03-05T17:53:17.167" v="250"/>
          <ac:spMkLst>
            <pc:docMk/>
            <pc:sldMk cId="2467801973" sldId="328"/>
            <ac:spMk id="13" creationId="{FB1F3E53-028B-1051-AAD0-FAAD252747BD}"/>
          </ac:spMkLst>
        </pc:spChg>
        <pc:spChg chg="ord">
          <ac:chgData name="Sauer, Thomas - FPAC-NRCS, IA" userId="a0186029-ceae-406c-993f-6ef2e5c1e197" providerId="ADAL" clId="{BAA23AE7-8434-487E-9A64-2ED91ABE6988}" dt="2025-03-05T17:53:21.543" v="256"/>
          <ac:spMkLst>
            <pc:docMk/>
            <pc:sldMk cId="2467801973" sldId="328"/>
            <ac:spMk id="14" creationId="{CF544BBF-F9ED-E6D9-70BF-0A32E48C087A}"/>
          </ac:spMkLst>
        </pc:spChg>
        <pc:spChg chg="ord">
          <ac:chgData name="Sauer, Thomas - FPAC-NRCS, IA" userId="a0186029-ceae-406c-993f-6ef2e5c1e197" providerId="ADAL" clId="{BAA23AE7-8434-487E-9A64-2ED91ABE6988}" dt="2025-03-05T17:53:25.533" v="262"/>
          <ac:spMkLst>
            <pc:docMk/>
            <pc:sldMk cId="2467801973" sldId="328"/>
            <ac:spMk id="15" creationId="{B5855D84-2EE3-AEA6-EE68-F18A61F134DC}"/>
          </ac:spMkLst>
        </pc:spChg>
        <pc:picChg chg="mod">
          <ac:chgData name="Sauer, Thomas - FPAC-NRCS, IA" userId="a0186029-ceae-406c-993f-6ef2e5c1e197" providerId="ADAL" clId="{BAA23AE7-8434-487E-9A64-2ED91ABE6988}" dt="2025-03-05T17:07:15.592" v="89" actId="962"/>
          <ac:picMkLst>
            <pc:docMk/>
            <pc:sldMk cId="2467801973" sldId="328"/>
            <ac:picMk id="4" creationId="{55594CB3-CFA9-384E-B3DC-8EB910494583}"/>
          </ac:picMkLst>
        </pc:picChg>
      </pc:sldChg>
      <pc:sldChg chg="modSp mod">
        <pc:chgData name="Sauer, Thomas - FPAC-NRCS, IA" userId="a0186029-ceae-406c-993f-6ef2e5c1e197" providerId="ADAL" clId="{BAA23AE7-8434-487E-9A64-2ED91ABE6988}" dt="2025-03-05T17:52:48.604" v="235" actId="962"/>
        <pc:sldMkLst>
          <pc:docMk/>
          <pc:sldMk cId="3321215828" sldId="329"/>
        </pc:sldMkLst>
        <pc:picChg chg="mod">
          <ac:chgData name="Sauer, Thomas - FPAC-NRCS, IA" userId="a0186029-ceae-406c-993f-6ef2e5c1e197" providerId="ADAL" clId="{BAA23AE7-8434-487E-9A64-2ED91ABE6988}" dt="2025-03-05T17:52:48.604" v="235" actId="962"/>
          <ac:picMkLst>
            <pc:docMk/>
            <pc:sldMk cId="3321215828" sldId="329"/>
            <ac:picMk id="4" creationId="{8D411389-B328-CD94-FC0A-F7D89F478709}"/>
          </ac:picMkLst>
        </pc:picChg>
      </pc:sldChg>
      <pc:sldChg chg="modSp mod">
        <pc:chgData name="Sauer, Thomas - FPAC-NRCS, IA" userId="a0186029-ceae-406c-993f-6ef2e5c1e197" providerId="ADAL" clId="{BAA23AE7-8434-487E-9A64-2ED91ABE6988}" dt="2025-03-05T20:52:01.122" v="491" actId="962"/>
        <pc:sldMkLst>
          <pc:docMk/>
          <pc:sldMk cId="3341052241" sldId="330"/>
        </pc:sldMkLst>
        <pc:cxnChg chg="mod">
          <ac:chgData name="Sauer, Thomas - FPAC-NRCS, IA" userId="a0186029-ceae-406c-993f-6ef2e5c1e197" providerId="ADAL" clId="{BAA23AE7-8434-487E-9A64-2ED91ABE6988}" dt="2025-03-05T20:52:01.122" v="491" actId="962"/>
          <ac:cxnSpMkLst>
            <pc:docMk/>
            <pc:sldMk cId="3341052241" sldId="330"/>
            <ac:cxnSpMk id="4" creationId="{6E2BCDA5-1EDB-D9BA-90DE-3D00DEAF3757}"/>
          </ac:cxnSpMkLst>
        </pc:cxnChg>
      </pc:sldChg>
      <pc:sldChg chg="modSp mod">
        <pc:chgData name="Sauer, Thomas - FPAC-NRCS, IA" userId="a0186029-ceae-406c-993f-6ef2e5c1e197" providerId="ADAL" clId="{BAA23AE7-8434-487E-9A64-2ED91ABE6988}" dt="2025-03-05T17:49:49.143" v="211"/>
        <pc:sldMkLst>
          <pc:docMk/>
          <pc:sldMk cId="162171740" sldId="331"/>
        </pc:sldMkLst>
        <pc:spChg chg="ord">
          <ac:chgData name="Sauer, Thomas - FPAC-NRCS, IA" userId="a0186029-ceae-406c-993f-6ef2e5c1e197" providerId="ADAL" clId="{BAA23AE7-8434-487E-9A64-2ED91ABE6988}" dt="2025-03-05T17:49:49.143" v="211"/>
          <ac:spMkLst>
            <pc:docMk/>
            <pc:sldMk cId="162171740" sldId="331"/>
            <ac:spMk id="8" creationId="{C42BD4E5-1E6F-A8C2-98CD-C74988C99452}"/>
          </ac:spMkLst>
        </pc:spChg>
        <pc:picChg chg="mod ord">
          <ac:chgData name="Sauer, Thomas - FPAC-NRCS, IA" userId="a0186029-ceae-406c-993f-6ef2e5c1e197" providerId="ADAL" clId="{BAA23AE7-8434-487E-9A64-2ED91ABE6988}" dt="2025-03-05T17:49:41.171" v="209"/>
          <ac:picMkLst>
            <pc:docMk/>
            <pc:sldMk cId="162171740" sldId="331"/>
            <ac:picMk id="7" creationId="{586A67D9-1ED4-1D0F-C323-3E7661903E8C}"/>
          </ac:picMkLst>
        </pc:picChg>
      </pc:sldChg>
      <pc:sldChg chg="modSp mod">
        <pc:chgData name="Sauer, Thomas - FPAC-NRCS, IA" userId="a0186029-ceae-406c-993f-6ef2e5c1e197" providerId="ADAL" clId="{BAA23AE7-8434-487E-9A64-2ED91ABE6988}" dt="2025-03-05T20:52:01.122" v="493" actId="962"/>
        <pc:sldMkLst>
          <pc:docMk/>
          <pc:sldMk cId="4138266279" sldId="332"/>
        </pc:sldMkLst>
        <pc:spChg chg="ord">
          <ac:chgData name="Sauer, Thomas - FPAC-NRCS, IA" userId="a0186029-ceae-406c-993f-6ef2e5c1e197" providerId="ADAL" clId="{BAA23AE7-8434-487E-9A64-2ED91ABE6988}" dt="2025-03-05T17:50:53.386" v="219"/>
          <ac:spMkLst>
            <pc:docMk/>
            <pc:sldMk cId="4138266279" sldId="332"/>
            <ac:spMk id="2" creationId="{74FC71BB-0592-DA7B-4540-EE7321F7E18C}"/>
          </ac:spMkLst>
        </pc:spChg>
        <pc:spChg chg="ord">
          <ac:chgData name="Sauer, Thomas - FPAC-NRCS, IA" userId="a0186029-ceae-406c-993f-6ef2e5c1e197" providerId="ADAL" clId="{BAA23AE7-8434-487E-9A64-2ED91ABE6988}" dt="2025-03-05T17:50:46.890" v="217"/>
          <ac:spMkLst>
            <pc:docMk/>
            <pc:sldMk cId="4138266279" sldId="332"/>
            <ac:spMk id="5" creationId="{8CE85E84-4140-7DDE-F5F0-486A3BEA7362}"/>
          </ac:spMkLst>
        </pc:spChg>
        <pc:spChg chg="mod ord">
          <ac:chgData name="Sauer, Thomas - FPAC-NRCS, IA" userId="a0186029-ceae-406c-993f-6ef2e5c1e197" providerId="ADAL" clId="{BAA23AE7-8434-487E-9A64-2ED91ABE6988}" dt="2025-03-05T20:52:01.122" v="493" actId="962"/>
          <ac:spMkLst>
            <pc:docMk/>
            <pc:sldMk cId="4138266279" sldId="332"/>
            <ac:spMk id="10" creationId="{027D133A-5296-40F7-3AD5-78E04C46AEAF}"/>
          </ac:spMkLst>
        </pc:spChg>
        <pc:spChg chg="ord">
          <ac:chgData name="Sauer, Thomas - FPAC-NRCS, IA" userId="a0186029-ceae-406c-993f-6ef2e5c1e197" providerId="ADAL" clId="{BAA23AE7-8434-487E-9A64-2ED91ABE6988}" dt="2025-03-05T17:50:28.920" v="214"/>
          <ac:spMkLst>
            <pc:docMk/>
            <pc:sldMk cId="4138266279" sldId="332"/>
            <ac:spMk id="11" creationId="{A13917B0-B3BF-A399-90F7-E81293232F15}"/>
          </ac:spMkLst>
        </pc:spChg>
        <pc:picChg chg="mod ord">
          <ac:chgData name="Sauer, Thomas - FPAC-NRCS, IA" userId="a0186029-ceae-406c-993f-6ef2e5c1e197" providerId="ADAL" clId="{BAA23AE7-8434-487E-9A64-2ED91ABE6988}" dt="2025-03-05T17:50:20.065" v="212"/>
          <ac:picMkLst>
            <pc:docMk/>
            <pc:sldMk cId="4138266279" sldId="332"/>
            <ac:picMk id="6" creationId="{B20CCD44-1326-B85F-E78E-EA2B354584EE}"/>
          </ac:picMkLst>
        </pc:picChg>
        <pc:cxnChg chg="mod">
          <ac:chgData name="Sauer, Thomas - FPAC-NRCS, IA" userId="a0186029-ceae-406c-993f-6ef2e5c1e197" providerId="ADAL" clId="{BAA23AE7-8434-487E-9A64-2ED91ABE6988}" dt="2025-03-05T20:52:01.122" v="492" actId="962"/>
          <ac:cxnSpMkLst>
            <pc:docMk/>
            <pc:sldMk cId="4138266279" sldId="332"/>
            <ac:cxnSpMk id="4" creationId="{6E2BCDA5-1EDB-D9BA-90DE-3D00DEAF3757}"/>
          </ac:cxnSpMkLst>
        </pc:cxnChg>
      </pc:sldChg>
      <pc:sldChg chg="modSp mod">
        <pc:chgData name="Sauer, Thomas - FPAC-NRCS, IA" userId="a0186029-ceae-406c-993f-6ef2e5c1e197" providerId="ADAL" clId="{BAA23AE7-8434-487E-9A64-2ED91ABE6988}" dt="2025-03-05T20:52:01.138" v="494" actId="962"/>
        <pc:sldMkLst>
          <pc:docMk/>
          <pc:sldMk cId="2017387334" sldId="333"/>
        </pc:sldMkLst>
        <pc:spChg chg="ord">
          <ac:chgData name="Sauer, Thomas - FPAC-NRCS, IA" userId="a0186029-ceae-406c-993f-6ef2e5c1e197" providerId="ADAL" clId="{BAA23AE7-8434-487E-9A64-2ED91ABE6988}" dt="2025-03-05T17:51:36.454" v="223"/>
          <ac:spMkLst>
            <pc:docMk/>
            <pc:sldMk cId="2017387334" sldId="333"/>
            <ac:spMk id="7" creationId="{203EFA98-1AE9-464F-4180-B7E7FA8CC8E7}"/>
          </ac:spMkLst>
        </pc:spChg>
        <pc:spChg chg="ord">
          <ac:chgData name="Sauer, Thomas - FPAC-NRCS, IA" userId="a0186029-ceae-406c-993f-6ef2e5c1e197" providerId="ADAL" clId="{BAA23AE7-8434-487E-9A64-2ED91ABE6988}" dt="2025-03-05T17:51:32.278" v="222"/>
          <ac:spMkLst>
            <pc:docMk/>
            <pc:sldMk cId="2017387334" sldId="333"/>
            <ac:spMk id="8" creationId="{86941449-47BB-B5FA-5E4C-2204FFD87566}"/>
          </ac:spMkLst>
        </pc:spChg>
        <pc:spChg chg="ord">
          <ac:chgData name="Sauer, Thomas - FPAC-NRCS, IA" userId="a0186029-ceae-406c-993f-6ef2e5c1e197" providerId="ADAL" clId="{BAA23AE7-8434-487E-9A64-2ED91ABE6988}" dt="2025-03-05T17:51:39.699" v="224"/>
          <ac:spMkLst>
            <pc:docMk/>
            <pc:sldMk cId="2017387334" sldId="333"/>
            <ac:spMk id="9" creationId="{E1D94EA2-D969-7995-1964-DD780D862306}"/>
          </ac:spMkLst>
        </pc:spChg>
        <pc:spChg chg="ord">
          <ac:chgData name="Sauer, Thomas - FPAC-NRCS, IA" userId="a0186029-ceae-406c-993f-6ef2e5c1e197" providerId="ADAL" clId="{BAA23AE7-8434-487E-9A64-2ED91ABE6988}" dt="2025-03-05T17:51:42.992" v="225"/>
          <ac:spMkLst>
            <pc:docMk/>
            <pc:sldMk cId="2017387334" sldId="333"/>
            <ac:spMk id="11" creationId="{A7DDC58E-C510-E8DD-E3AE-37F6318CD668}"/>
          </ac:spMkLst>
        </pc:spChg>
        <pc:cxnChg chg="mod">
          <ac:chgData name="Sauer, Thomas - FPAC-NRCS, IA" userId="a0186029-ceae-406c-993f-6ef2e5c1e197" providerId="ADAL" clId="{BAA23AE7-8434-487E-9A64-2ED91ABE6988}" dt="2025-03-05T20:52:01.138" v="494" actId="962"/>
          <ac:cxnSpMkLst>
            <pc:docMk/>
            <pc:sldMk cId="2017387334" sldId="333"/>
            <ac:cxnSpMk id="4" creationId="{6E2BCDA5-1EDB-D9BA-90DE-3D00DEAF3757}"/>
          </ac:cxnSpMkLst>
        </pc:cxnChg>
      </pc:sldChg>
      <pc:sldChg chg="modSp mod">
        <pc:chgData name="Sauer, Thomas - FPAC-NRCS, IA" userId="a0186029-ceae-406c-993f-6ef2e5c1e197" providerId="ADAL" clId="{BAA23AE7-8434-487E-9A64-2ED91ABE6988}" dt="2025-03-05T20:52:01.156" v="495" actId="962"/>
        <pc:sldMkLst>
          <pc:docMk/>
          <pc:sldMk cId="4233727098" sldId="334"/>
        </pc:sldMkLst>
        <pc:spChg chg="mod">
          <ac:chgData name="Sauer, Thomas - FPAC-NRCS, IA" userId="a0186029-ceae-406c-993f-6ef2e5c1e197" providerId="ADAL" clId="{BAA23AE7-8434-487E-9A64-2ED91ABE6988}" dt="2025-03-05T17:36:36.512" v="134" actId="20577"/>
          <ac:spMkLst>
            <pc:docMk/>
            <pc:sldMk cId="4233727098" sldId="334"/>
            <ac:spMk id="2" creationId="{74FC71BB-0592-DA7B-4540-EE7321F7E18C}"/>
          </ac:spMkLst>
        </pc:spChg>
        <pc:spChg chg="ord">
          <ac:chgData name="Sauer, Thomas - FPAC-NRCS, IA" userId="a0186029-ceae-406c-993f-6ef2e5c1e197" providerId="ADAL" clId="{BAA23AE7-8434-487E-9A64-2ED91ABE6988}" dt="2025-03-05T17:52:03.362" v="231"/>
          <ac:spMkLst>
            <pc:docMk/>
            <pc:sldMk cId="4233727098" sldId="334"/>
            <ac:spMk id="3" creationId="{4D6A6D2F-A270-415D-51D0-117F98FF5D38}"/>
          </ac:spMkLst>
        </pc:spChg>
        <pc:spChg chg="ord">
          <ac:chgData name="Sauer, Thomas - FPAC-NRCS, IA" userId="a0186029-ceae-406c-993f-6ef2e5c1e197" providerId="ADAL" clId="{BAA23AE7-8434-487E-9A64-2ED91ABE6988}" dt="2025-03-05T17:52:00.100" v="227"/>
          <ac:spMkLst>
            <pc:docMk/>
            <pc:sldMk cId="4233727098" sldId="334"/>
            <ac:spMk id="10" creationId="{56A52CDD-8267-A3DD-34EC-DC2E297111F0}"/>
          </ac:spMkLst>
        </pc:spChg>
        <pc:spChg chg="ord">
          <ac:chgData name="Sauer, Thomas - FPAC-NRCS, IA" userId="a0186029-ceae-406c-993f-6ef2e5c1e197" providerId="ADAL" clId="{BAA23AE7-8434-487E-9A64-2ED91ABE6988}" dt="2025-03-05T17:52:08.344" v="232"/>
          <ac:spMkLst>
            <pc:docMk/>
            <pc:sldMk cId="4233727098" sldId="334"/>
            <ac:spMk id="13" creationId="{590C635D-5256-9C85-111C-630731B82E2A}"/>
          </ac:spMkLst>
        </pc:spChg>
        <pc:spChg chg="ord">
          <ac:chgData name="Sauer, Thomas - FPAC-NRCS, IA" userId="a0186029-ceae-406c-993f-6ef2e5c1e197" providerId="ADAL" clId="{BAA23AE7-8434-487E-9A64-2ED91ABE6988}" dt="2025-03-05T17:52:12.948" v="233"/>
          <ac:spMkLst>
            <pc:docMk/>
            <pc:sldMk cId="4233727098" sldId="334"/>
            <ac:spMk id="14" creationId="{E9CBF114-CF95-7FF5-4C92-B54898766556}"/>
          </ac:spMkLst>
        </pc:spChg>
        <pc:spChg chg="ord">
          <ac:chgData name="Sauer, Thomas - FPAC-NRCS, IA" userId="a0186029-ceae-406c-993f-6ef2e5c1e197" providerId="ADAL" clId="{BAA23AE7-8434-487E-9A64-2ED91ABE6988}" dt="2025-03-05T17:52:16.805" v="234"/>
          <ac:spMkLst>
            <pc:docMk/>
            <pc:sldMk cId="4233727098" sldId="334"/>
            <ac:spMk id="15" creationId="{605FBB3B-E101-9A71-FC94-3CEA3140DA4C}"/>
          </ac:spMkLst>
        </pc:spChg>
        <pc:cxnChg chg="mod">
          <ac:chgData name="Sauer, Thomas - FPAC-NRCS, IA" userId="a0186029-ceae-406c-993f-6ef2e5c1e197" providerId="ADAL" clId="{BAA23AE7-8434-487E-9A64-2ED91ABE6988}" dt="2025-03-05T20:52:01.156" v="495" actId="962"/>
          <ac:cxnSpMkLst>
            <pc:docMk/>
            <pc:sldMk cId="4233727098" sldId="334"/>
            <ac:cxnSpMk id="4" creationId="{6E2BCDA5-1EDB-D9BA-90DE-3D00DEAF3757}"/>
          </ac:cxnSpMkLst>
        </pc:cxnChg>
      </pc:sldChg>
      <pc:sldChg chg="modSp mod">
        <pc:chgData name="Sauer, Thomas - FPAC-NRCS, IA" userId="a0186029-ceae-406c-993f-6ef2e5c1e197" providerId="ADAL" clId="{BAA23AE7-8434-487E-9A64-2ED91ABE6988}" dt="2025-03-05T20:52:01.169" v="499" actId="962"/>
        <pc:sldMkLst>
          <pc:docMk/>
          <pc:sldMk cId="1849375437" sldId="335"/>
        </pc:sldMkLst>
        <pc:spChg chg="mod">
          <ac:chgData name="Sauer, Thomas - FPAC-NRCS, IA" userId="a0186029-ceae-406c-993f-6ef2e5c1e197" providerId="ADAL" clId="{BAA23AE7-8434-487E-9A64-2ED91ABE6988}" dt="2025-03-05T17:36:52.463" v="136" actId="20577"/>
          <ac:spMkLst>
            <pc:docMk/>
            <pc:sldMk cId="1849375437" sldId="335"/>
            <ac:spMk id="2" creationId="{74FC71BB-0592-DA7B-4540-EE7321F7E18C}"/>
          </ac:spMkLst>
        </pc:spChg>
        <pc:cxnChg chg="mod">
          <ac:chgData name="Sauer, Thomas - FPAC-NRCS, IA" userId="a0186029-ceae-406c-993f-6ef2e5c1e197" providerId="ADAL" clId="{BAA23AE7-8434-487E-9A64-2ED91ABE6988}" dt="2025-03-05T20:52:01.169" v="499" actId="962"/>
          <ac:cxnSpMkLst>
            <pc:docMk/>
            <pc:sldMk cId="1849375437" sldId="335"/>
            <ac:cxnSpMk id="4" creationId="{6E2BCDA5-1EDB-D9BA-90DE-3D00DEAF3757}"/>
          </ac:cxnSpMkLst>
        </pc:cxnChg>
      </pc:sldChg>
      <pc:sldChg chg="modSp mod">
        <pc:chgData name="Sauer, Thomas - FPAC-NRCS, IA" userId="a0186029-ceae-406c-993f-6ef2e5c1e197" providerId="ADAL" clId="{BAA23AE7-8434-487E-9A64-2ED91ABE6988}" dt="2025-03-05T20:52:01.232" v="505" actId="962"/>
        <pc:sldMkLst>
          <pc:docMk/>
          <pc:sldMk cId="2203862346" sldId="338"/>
        </pc:sldMkLst>
        <pc:spChg chg="mod">
          <ac:chgData name="Sauer, Thomas - FPAC-NRCS, IA" userId="a0186029-ceae-406c-993f-6ef2e5c1e197" providerId="ADAL" clId="{BAA23AE7-8434-487E-9A64-2ED91ABE6988}" dt="2025-03-05T17:37:28.856" v="143" actId="20577"/>
          <ac:spMkLst>
            <pc:docMk/>
            <pc:sldMk cId="2203862346" sldId="338"/>
            <ac:spMk id="2" creationId="{74FC71BB-0592-DA7B-4540-EE7321F7E18C}"/>
          </ac:spMkLst>
        </pc:spChg>
        <pc:picChg chg="mod">
          <ac:chgData name="Sauer, Thomas - FPAC-NRCS, IA" userId="a0186029-ceae-406c-993f-6ef2e5c1e197" providerId="ADAL" clId="{BAA23AE7-8434-487E-9A64-2ED91ABE6988}" dt="2025-03-05T17:10:55.900" v="99" actId="962"/>
          <ac:picMkLst>
            <pc:docMk/>
            <pc:sldMk cId="2203862346" sldId="338"/>
            <ac:picMk id="3" creationId="{4BD126F7-250E-9C9A-3C2B-7C01B507BB74}"/>
          </ac:picMkLst>
        </pc:picChg>
        <pc:cxnChg chg="mod ord">
          <ac:chgData name="Sauer, Thomas - FPAC-NRCS, IA" userId="a0186029-ceae-406c-993f-6ef2e5c1e197" providerId="ADAL" clId="{BAA23AE7-8434-487E-9A64-2ED91ABE6988}" dt="2025-03-05T20:52:01.232" v="505" actId="962"/>
          <ac:cxnSpMkLst>
            <pc:docMk/>
            <pc:sldMk cId="2203862346" sldId="338"/>
            <ac:cxnSpMk id="5" creationId="{5E6E618B-C40D-EA44-6A0B-76084A09CFF3}"/>
          </ac:cxnSpMkLst>
        </pc:cxnChg>
      </pc:sldChg>
      <pc:sldChg chg="modSp mod">
        <pc:chgData name="Sauer, Thomas - FPAC-NRCS, IA" userId="a0186029-ceae-406c-993f-6ef2e5c1e197" providerId="ADAL" clId="{BAA23AE7-8434-487E-9A64-2ED91ABE6988}" dt="2025-03-05T20:52:01.185" v="500" actId="962"/>
        <pc:sldMkLst>
          <pc:docMk/>
          <pc:sldMk cId="2843634054" sldId="339"/>
        </pc:sldMkLst>
        <pc:cxnChg chg="mod">
          <ac:chgData name="Sauer, Thomas - FPAC-NRCS, IA" userId="a0186029-ceae-406c-993f-6ef2e5c1e197" providerId="ADAL" clId="{BAA23AE7-8434-487E-9A64-2ED91ABE6988}" dt="2025-03-05T20:52:01.185" v="500" actId="962"/>
          <ac:cxnSpMkLst>
            <pc:docMk/>
            <pc:sldMk cId="2843634054" sldId="339"/>
            <ac:cxnSpMk id="4" creationId="{6E2BCDA5-1EDB-D9BA-90DE-3D00DEAF3757}"/>
          </ac:cxnSpMkLst>
        </pc:cxnChg>
      </pc:sldChg>
      <pc:sldChg chg="modSp mod">
        <pc:chgData name="Sauer, Thomas - FPAC-NRCS, IA" userId="a0186029-ceae-406c-993f-6ef2e5c1e197" providerId="ADAL" clId="{BAA23AE7-8434-487E-9A64-2ED91ABE6988}" dt="2025-03-05T20:52:01.185" v="501" actId="962"/>
        <pc:sldMkLst>
          <pc:docMk/>
          <pc:sldMk cId="3986547306" sldId="340"/>
        </pc:sldMkLst>
        <pc:spChg chg="mod">
          <ac:chgData name="Sauer, Thomas - FPAC-NRCS, IA" userId="a0186029-ceae-406c-993f-6ef2e5c1e197" providerId="ADAL" clId="{BAA23AE7-8434-487E-9A64-2ED91ABE6988}" dt="2025-03-05T17:37:09.554" v="140" actId="1076"/>
          <ac:spMkLst>
            <pc:docMk/>
            <pc:sldMk cId="3986547306" sldId="340"/>
            <ac:spMk id="2" creationId="{74FC71BB-0592-DA7B-4540-EE7321F7E18C}"/>
          </ac:spMkLst>
        </pc:spChg>
        <pc:cxnChg chg="mod">
          <ac:chgData name="Sauer, Thomas - FPAC-NRCS, IA" userId="a0186029-ceae-406c-993f-6ef2e5c1e197" providerId="ADAL" clId="{BAA23AE7-8434-487E-9A64-2ED91ABE6988}" dt="2025-03-05T20:52:01.185" v="501" actId="962"/>
          <ac:cxnSpMkLst>
            <pc:docMk/>
            <pc:sldMk cId="3986547306" sldId="340"/>
            <ac:cxnSpMk id="4" creationId="{6E2BCDA5-1EDB-D9BA-90DE-3D00DEAF3757}"/>
          </ac:cxnSpMkLst>
        </pc:cxnChg>
      </pc:sldChg>
      <pc:sldChg chg="modSp mod">
        <pc:chgData name="Sauer, Thomas - FPAC-NRCS, IA" userId="a0186029-ceae-406c-993f-6ef2e5c1e197" providerId="ADAL" clId="{BAA23AE7-8434-487E-9A64-2ED91ABE6988}" dt="2025-03-05T20:52:01.201" v="502" actId="962"/>
        <pc:sldMkLst>
          <pc:docMk/>
          <pc:sldMk cId="399292352" sldId="341"/>
        </pc:sldMkLst>
        <pc:spChg chg="mod">
          <ac:chgData name="Sauer, Thomas - FPAC-NRCS, IA" userId="a0186029-ceae-406c-993f-6ef2e5c1e197" providerId="ADAL" clId="{BAA23AE7-8434-487E-9A64-2ED91ABE6988}" dt="2025-03-05T17:37:15.607" v="141" actId="20577"/>
          <ac:spMkLst>
            <pc:docMk/>
            <pc:sldMk cId="399292352" sldId="341"/>
            <ac:spMk id="2" creationId="{74FC71BB-0592-DA7B-4540-EE7321F7E18C}"/>
          </ac:spMkLst>
        </pc:spChg>
        <pc:spChg chg="ord">
          <ac:chgData name="Sauer, Thomas - FPAC-NRCS, IA" userId="a0186029-ceae-406c-993f-6ef2e5c1e197" providerId="ADAL" clId="{BAA23AE7-8434-487E-9A64-2ED91ABE6988}" dt="2025-03-05T17:54:48.776" v="278"/>
          <ac:spMkLst>
            <pc:docMk/>
            <pc:sldMk cId="399292352" sldId="341"/>
            <ac:spMk id="6" creationId="{199D3386-713C-E885-D305-7E6068F7BF78}"/>
          </ac:spMkLst>
        </pc:spChg>
        <pc:cxnChg chg="mod">
          <ac:chgData name="Sauer, Thomas - FPAC-NRCS, IA" userId="a0186029-ceae-406c-993f-6ef2e5c1e197" providerId="ADAL" clId="{BAA23AE7-8434-487E-9A64-2ED91ABE6988}" dt="2025-03-05T20:52:01.201" v="502" actId="962"/>
          <ac:cxnSpMkLst>
            <pc:docMk/>
            <pc:sldMk cId="399292352" sldId="341"/>
            <ac:cxnSpMk id="4" creationId="{6E2BCDA5-1EDB-D9BA-90DE-3D00DEAF3757}"/>
          </ac:cxnSpMkLst>
        </pc:cxnChg>
      </pc:sldChg>
      <pc:sldChg chg="modSp mod">
        <pc:chgData name="Sauer, Thomas - FPAC-NRCS, IA" userId="a0186029-ceae-406c-993f-6ef2e5c1e197" providerId="ADAL" clId="{BAA23AE7-8434-487E-9A64-2ED91ABE6988}" dt="2025-03-05T17:55:01.596" v="279" actId="962"/>
        <pc:sldMkLst>
          <pc:docMk/>
          <pc:sldMk cId="1480659447" sldId="342"/>
        </pc:sldMkLst>
        <pc:picChg chg="mod">
          <ac:chgData name="Sauer, Thomas - FPAC-NRCS, IA" userId="a0186029-ceae-406c-993f-6ef2e5c1e197" providerId="ADAL" clId="{BAA23AE7-8434-487E-9A64-2ED91ABE6988}" dt="2025-03-05T17:55:01.596" v="279" actId="962"/>
          <ac:picMkLst>
            <pc:docMk/>
            <pc:sldMk cId="1480659447" sldId="342"/>
            <ac:picMk id="4" creationId="{86DA8D57-B7FC-D416-6440-F62AA76CB3F6}"/>
          </ac:picMkLst>
        </pc:picChg>
      </pc:sldChg>
      <pc:sldChg chg="modSp mod">
        <pc:chgData name="Sauer, Thomas - FPAC-NRCS, IA" userId="a0186029-ceae-406c-993f-6ef2e5c1e197" providerId="ADAL" clId="{BAA23AE7-8434-487E-9A64-2ED91ABE6988}" dt="2025-03-05T20:52:01.216" v="503" actId="962"/>
        <pc:sldMkLst>
          <pc:docMk/>
          <pc:sldMk cId="2415624637" sldId="343"/>
        </pc:sldMkLst>
        <pc:spChg chg="ord">
          <ac:chgData name="Sauer, Thomas - FPAC-NRCS, IA" userId="a0186029-ceae-406c-993f-6ef2e5c1e197" providerId="ADAL" clId="{BAA23AE7-8434-487E-9A64-2ED91ABE6988}" dt="2025-03-05T17:55:12.717" v="280"/>
          <ac:spMkLst>
            <pc:docMk/>
            <pc:sldMk cId="2415624637" sldId="343"/>
            <ac:spMk id="9" creationId="{54A9A37E-0F77-7D28-1CEE-C38F0B431FFE}"/>
          </ac:spMkLst>
        </pc:spChg>
        <pc:cxnChg chg="mod">
          <ac:chgData name="Sauer, Thomas - FPAC-NRCS, IA" userId="a0186029-ceae-406c-993f-6ef2e5c1e197" providerId="ADAL" clId="{BAA23AE7-8434-487E-9A64-2ED91ABE6988}" dt="2025-03-05T20:52:01.216" v="503" actId="962"/>
          <ac:cxnSpMkLst>
            <pc:docMk/>
            <pc:sldMk cId="2415624637" sldId="343"/>
            <ac:cxnSpMk id="4" creationId="{6E2BCDA5-1EDB-D9BA-90DE-3D00DEAF3757}"/>
          </ac:cxnSpMkLst>
        </pc:cxnChg>
      </pc:sldChg>
      <pc:sldChg chg="delSp modSp mod">
        <pc:chgData name="Sauer, Thomas - FPAC-NRCS, IA" userId="a0186029-ceae-406c-993f-6ef2e5c1e197" providerId="ADAL" clId="{BAA23AE7-8434-487E-9A64-2ED91ABE6988}" dt="2025-03-05T20:52:01.216" v="504" actId="962"/>
        <pc:sldMkLst>
          <pc:docMk/>
          <pc:sldMk cId="4112039679" sldId="344"/>
        </pc:sldMkLst>
        <pc:spChg chg="del mod">
          <ac:chgData name="Sauer, Thomas - FPAC-NRCS, IA" userId="a0186029-ceae-406c-993f-6ef2e5c1e197" providerId="ADAL" clId="{BAA23AE7-8434-487E-9A64-2ED91ABE6988}" dt="2025-03-05T17:55:37.085" v="282" actId="478"/>
          <ac:spMkLst>
            <pc:docMk/>
            <pc:sldMk cId="4112039679" sldId="344"/>
            <ac:spMk id="5" creationId="{207CEF30-4AD6-CFFB-6D53-1D55C0B11E0C}"/>
          </ac:spMkLst>
        </pc:spChg>
        <pc:spChg chg="mod ord">
          <ac:chgData name="Sauer, Thomas - FPAC-NRCS, IA" userId="a0186029-ceae-406c-993f-6ef2e5c1e197" providerId="ADAL" clId="{BAA23AE7-8434-487E-9A64-2ED91ABE6988}" dt="2025-03-05T17:57:09.482" v="293"/>
          <ac:spMkLst>
            <pc:docMk/>
            <pc:sldMk cId="4112039679" sldId="344"/>
            <ac:spMk id="10" creationId="{39CC8073-7B23-2CDD-1E7D-14A7B502C722}"/>
          </ac:spMkLst>
        </pc:spChg>
        <pc:spChg chg="ord">
          <ac:chgData name="Sauer, Thomas - FPAC-NRCS, IA" userId="a0186029-ceae-406c-993f-6ef2e5c1e197" providerId="ADAL" clId="{BAA23AE7-8434-487E-9A64-2ED91ABE6988}" dt="2025-03-05T17:57:15.885" v="295"/>
          <ac:spMkLst>
            <pc:docMk/>
            <pc:sldMk cId="4112039679" sldId="344"/>
            <ac:spMk id="11" creationId="{B9B0472F-0A58-8A01-1F39-C492B2639728}"/>
          </ac:spMkLst>
        </pc:spChg>
        <pc:spChg chg="ord">
          <ac:chgData name="Sauer, Thomas - FPAC-NRCS, IA" userId="a0186029-ceae-406c-993f-6ef2e5c1e197" providerId="ADAL" clId="{BAA23AE7-8434-487E-9A64-2ED91ABE6988}" dt="2025-03-05T17:57:34.777" v="298"/>
          <ac:spMkLst>
            <pc:docMk/>
            <pc:sldMk cId="4112039679" sldId="344"/>
            <ac:spMk id="12" creationId="{26205BCB-081D-7157-5671-5FB0AE5B9B26}"/>
          </ac:spMkLst>
        </pc:spChg>
        <pc:picChg chg="mod ord">
          <ac:chgData name="Sauer, Thomas - FPAC-NRCS, IA" userId="a0186029-ceae-406c-993f-6ef2e5c1e197" providerId="ADAL" clId="{BAA23AE7-8434-487E-9A64-2ED91ABE6988}" dt="2025-03-05T17:55:52.013" v="283"/>
          <ac:picMkLst>
            <pc:docMk/>
            <pc:sldMk cId="4112039679" sldId="344"/>
            <ac:picMk id="7" creationId="{479614F4-A9B3-C5C2-F881-663CAA6B92E6}"/>
          </ac:picMkLst>
        </pc:picChg>
        <pc:cxnChg chg="mod">
          <ac:chgData name="Sauer, Thomas - FPAC-NRCS, IA" userId="a0186029-ceae-406c-993f-6ef2e5c1e197" providerId="ADAL" clId="{BAA23AE7-8434-487E-9A64-2ED91ABE6988}" dt="2025-03-05T20:52:01.216" v="504" actId="962"/>
          <ac:cxnSpMkLst>
            <pc:docMk/>
            <pc:sldMk cId="4112039679" sldId="344"/>
            <ac:cxnSpMk id="8" creationId="{85689A5A-555D-2867-F228-98E95543AB2B}"/>
          </ac:cxnSpMkLst>
        </pc:cxnChg>
      </pc:sldChg>
      <pc:sldChg chg="modSp mod">
        <pc:chgData name="Sauer, Thomas - FPAC-NRCS, IA" userId="a0186029-ceae-406c-993f-6ef2e5c1e197" providerId="ADAL" clId="{BAA23AE7-8434-487E-9A64-2ED91ABE6988}" dt="2025-03-05T17:58:15.417" v="300" actId="962"/>
        <pc:sldMkLst>
          <pc:docMk/>
          <pc:sldMk cId="1005034706" sldId="345"/>
        </pc:sldMkLst>
        <pc:picChg chg="mod">
          <ac:chgData name="Sauer, Thomas - FPAC-NRCS, IA" userId="a0186029-ceae-406c-993f-6ef2e5c1e197" providerId="ADAL" clId="{BAA23AE7-8434-487E-9A64-2ED91ABE6988}" dt="2025-03-05T17:58:15.417" v="300" actId="962"/>
          <ac:picMkLst>
            <pc:docMk/>
            <pc:sldMk cId="1005034706" sldId="345"/>
            <ac:picMk id="3" creationId="{7F857489-2ED1-F546-7D77-C9A92EDE71DB}"/>
          </ac:picMkLst>
        </pc:picChg>
      </pc:sldChg>
      <pc:sldChg chg="modSp mod">
        <pc:chgData name="Sauer, Thomas - FPAC-NRCS, IA" userId="a0186029-ceae-406c-993f-6ef2e5c1e197" providerId="ADAL" clId="{BAA23AE7-8434-487E-9A64-2ED91ABE6988}" dt="2025-03-05T20:16:04.602" v="310"/>
        <pc:sldMkLst>
          <pc:docMk/>
          <pc:sldMk cId="2611694469" sldId="346"/>
        </pc:sldMkLst>
        <pc:spChg chg="ord">
          <ac:chgData name="Sauer, Thomas - FPAC-NRCS, IA" userId="a0186029-ceae-406c-993f-6ef2e5c1e197" providerId="ADAL" clId="{BAA23AE7-8434-487E-9A64-2ED91ABE6988}" dt="2025-03-05T20:15:34.859" v="306"/>
          <ac:spMkLst>
            <pc:docMk/>
            <pc:sldMk cId="2611694469" sldId="346"/>
            <ac:spMk id="12" creationId="{5DCBBA4A-3D35-6069-9EAE-80536922C18F}"/>
          </ac:spMkLst>
        </pc:spChg>
        <pc:spChg chg="ord">
          <ac:chgData name="Sauer, Thomas - FPAC-NRCS, IA" userId="a0186029-ceae-406c-993f-6ef2e5c1e197" providerId="ADAL" clId="{BAA23AE7-8434-487E-9A64-2ED91ABE6988}" dt="2025-03-05T20:15:45.417" v="308"/>
          <ac:spMkLst>
            <pc:docMk/>
            <pc:sldMk cId="2611694469" sldId="346"/>
            <ac:spMk id="14" creationId="{1FC7ABC6-4AD9-586C-CEEA-6CAB9193FDBA}"/>
          </ac:spMkLst>
        </pc:spChg>
        <pc:picChg chg="mod ord">
          <ac:chgData name="Sauer, Thomas - FPAC-NRCS, IA" userId="a0186029-ceae-406c-993f-6ef2e5c1e197" providerId="ADAL" clId="{BAA23AE7-8434-487E-9A64-2ED91ABE6988}" dt="2025-03-05T20:15:52.662" v="309"/>
          <ac:picMkLst>
            <pc:docMk/>
            <pc:sldMk cId="2611694469" sldId="346"/>
            <ac:picMk id="11" creationId="{9E8C5A37-26F7-B246-A8AD-AE3437ED3469}"/>
          </ac:picMkLst>
        </pc:picChg>
        <pc:picChg chg="mod ord">
          <ac:chgData name="Sauer, Thomas - FPAC-NRCS, IA" userId="a0186029-ceae-406c-993f-6ef2e5c1e197" providerId="ADAL" clId="{BAA23AE7-8434-487E-9A64-2ED91ABE6988}" dt="2025-03-05T20:16:04.602" v="310"/>
          <ac:picMkLst>
            <pc:docMk/>
            <pc:sldMk cId="2611694469" sldId="346"/>
            <ac:picMk id="16" creationId="{A02BBA47-F889-F8AA-8EE3-B1127EA5C95D}"/>
          </ac:picMkLst>
        </pc:picChg>
      </pc:sldChg>
      <pc:sldChg chg="modSp mod">
        <pc:chgData name="Sauer, Thomas - FPAC-NRCS, IA" userId="a0186029-ceae-406c-993f-6ef2e5c1e197" providerId="ADAL" clId="{BAA23AE7-8434-487E-9A64-2ED91ABE6988}" dt="2025-03-05T20:52:01.248" v="506" actId="962"/>
        <pc:sldMkLst>
          <pc:docMk/>
          <pc:sldMk cId="618273898" sldId="347"/>
        </pc:sldMkLst>
        <pc:cxnChg chg="mod ord">
          <ac:chgData name="Sauer, Thomas - FPAC-NRCS, IA" userId="a0186029-ceae-406c-993f-6ef2e5c1e197" providerId="ADAL" clId="{BAA23AE7-8434-487E-9A64-2ED91ABE6988}" dt="2025-03-05T20:52:01.248" v="506" actId="962"/>
          <ac:cxnSpMkLst>
            <pc:docMk/>
            <pc:sldMk cId="618273898" sldId="347"/>
            <ac:cxnSpMk id="5" creationId="{590F69A9-E7C3-16A0-CD0C-4805370F52DE}"/>
          </ac:cxnSpMkLst>
        </pc:cxnChg>
      </pc:sldChg>
      <pc:sldChg chg="modSp mod">
        <pc:chgData name="Sauer, Thomas - FPAC-NRCS, IA" userId="a0186029-ceae-406c-993f-6ef2e5c1e197" providerId="ADAL" clId="{BAA23AE7-8434-487E-9A64-2ED91ABE6988}" dt="2025-03-05T20:16:22.248" v="311" actId="962"/>
        <pc:sldMkLst>
          <pc:docMk/>
          <pc:sldMk cId="4288584892" sldId="348"/>
        </pc:sldMkLst>
        <pc:picChg chg="mod">
          <ac:chgData name="Sauer, Thomas - FPAC-NRCS, IA" userId="a0186029-ceae-406c-993f-6ef2e5c1e197" providerId="ADAL" clId="{BAA23AE7-8434-487E-9A64-2ED91ABE6988}" dt="2025-03-05T20:16:22.248" v="311" actId="962"/>
          <ac:picMkLst>
            <pc:docMk/>
            <pc:sldMk cId="4288584892" sldId="348"/>
            <ac:picMk id="4" creationId="{291222F9-B403-8A84-B669-EE03770B7685}"/>
          </ac:picMkLst>
        </pc:picChg>
      </pc:sldChg>
      <pc:sldChg chg="modSp mod">
        <pc:chgData name="Sauer, Thomas - FPAC-NRCS, IA" userId="a0186029-ceae-406c-993f-6ef2e5c1e197" providerId="ADAL" clId="{BAA23AE7-8434-487E-9A64-2ED91ABE6988}" dt="2025-03-05T20:52:01.257" v="507" actId="962"/>
        <pc:sldMkLst>
          <pc:docMk/>
          <pc:sldMk cId="329618964" sldId="349"/>
        </pc:sldMkLst>
        <pc:spChg chg="mod">
          <ac:chgData name="Sauer, Thomas - FPAC-NRCS, IA" userId="a0186029-ceae-406c-993f-6ef2e5c1e197" providerId="ADAL" clId="{BAA23AE7-8434-487E-9A64-2ED91ABE6988}" dt="2025-03-05T20:16:51.755" v="330" actId="1037"/>
          <ac:spMkLst>
            <pc:docMk/>
            <pc:sldMk cId="329618964" sldId="349"/>
            <ac:spMk id="2" creationId="{74FC71BB-0592-DA7B-4540-EE7321F7E18C}"/>
          </ac:spMkLst>
        </pc:spChg>
        <pc:cxnChg chg="mod">
          <ac:chgData name="Sauer, Thomas - FPAC-NRCS, IA" userId="a0186029-ceae-406c-993f-6ef2e5c1e197" providerId="ADAL" clId="{BAA23AE7-8434-487E-9A64-2ED91ABE6988}" dt="2025-03-05T20:52:01.257" v="507" actId="962"/>
          <ac:cxnSpMkLst>
            <pc:docMk/>
            <pc:sldMk cId="329618964" sldId="349"/>
            <ac:cxnSpMk id="5" creationId="{590F69A9-E7C3-16A0-CD0C-4805370F52DE}"/>
          </ac:cxnSpMkLst>
        </pc:cxnChg>
      </pc:sldChg>
      <pc:sldChg chg="modSp mod">
        <pc:chgData name="Sauer, Thomas - FPAC-NRCS, IA" userId="a0186029-ceae-406c-993f-6ef2e5c1e197" providerId="ADAL" clId="{BAA23AE7-8434-487E-9A64-2ED91ABE6988}" dt="2025-03-05T20:52:01.264" v="508" actId="962"/>
        <pc:sldMkLst>
          <pc:docMk/>
          <pc:sldMk cId="2228681423" sldId="350"/>
        </pc:sldMkLst>
        <pc:spChg chg="ord">
          <ac:chgData name="Sauer, Thomas - FPAC-NRCS, IA" userId="a0186029-ceae-406c-993f-6ef2e5c1e197" providerId="ADAL" clId="{BAA23AE7-8434-487E-9A64-2ED91ABE6988}" dt="2025-03-05T20:17:26.563" v="336"/>
          <ac:spMkLst>
            <pc:docMk/>
            <pc:sldMk cId="2228681423" sldId="350"/>
            <ac:spMk id="6" creationId="{01FBE698-638A-9895-2AAA-A51C8C48D63F}"/>
          </ac:spMkLst>
        </pc:spChg>
        <pc:spChg chg="ord">
          <ac:chgData name="Sauer, Thomas - FPAC-NRCS, IA" userId="a0186029-ceae-406c-993f-6ef2e5c1e197" providerId="ADAL" clId="{BAA23AE7-8434-487E-9A64-2ED91ABE6988}" dt="2025-03-05T20:17:11.603" v="333"/>
          <ac:spMkLst>
            <pc:docMk/>
            <pc:sldMk cId="2228681423" sldId="350"/>
            <ac:spMk id="7" creationId="{A6BAD4C9-A486-0929-1335-9B32AC23DC30}"/>
          </ac:spMkLst>
        </pc:spChg>
        <pc:spChg chg="ord">
          <ac:chgData name="Sauer, Thomas - FPAC-NRCS, IA" userId="a0186029-ceae-406c-993f-6ef2e5c1e197" providerId="ADAL" clId="{BAA23AE7-8434-487E-9A64-2ED91ABE6988}" dt="2025-03-05T20:17:18.579" v="334"/>
          <ac:spMkLst>
            <pc:docMk/>
            <pc:sldMk cId="2228681423" sldId="350"/>
            <ac:spMk id="9" creationId="{C52BFC85-80D9-39F5-DEFA-DD83502803BA}"/>
          </ac:spMkLst>
        </pc:spChg>
        <pc:picChg chg="mod">
          <ac:chgData name="Sauer, Thomas - FPAC-NRCS, IA" userId="a0186029-ceae-406c-993f-6ef2e5c1e197" providerId="ADAL" clId="{BAA23AE7-8434-487E-9A64-2ED91ABE6988}" dt="2025-03-05T17:22:40.517" v="107" actId="962"/>
          <ac:picMkLst>
            <pc:docMk/>
            <pc:sldMk cId="2228681423" sldId="350"/>
            <ac:picMk id="3" creationId="{F7CD89F7-6DF7-ECBD-9C3F-B8C16B265E57}"/>
          </ac:picMkLst>
        </pc:picChg>
        <pc:cxnChg chg="mod">
          <ac:chgData name="Sauer, Thomas - FPAC-NRCS, IA" userId="a0186029-ceae-406c-993f-6ef2e5c1e197" providerId="ADAL" clId="{BAA23AE7-8434-487E-9A64-2ED91ABE6988}" dt="2025-03-05T20:52:01.264" v="508" actId="962"/>
          <ac:cxnSpMkLst>
            <pc:docMk/>
            <pc:sldMk cId="2228681423" sldId="350"/>
            <ac:cxnSpMk id="5" creationId="{590F69A9-E7C3-16A0-CD0C-4805370F52DE}"/>
          </ac:cxnSpMkLst>
        </pc:cxnChg>
      </pc:sldChg>
      <pc:sldChg chg="modSp mod">
        <pc:chgData name="Sauer, Thomas - FPAC-NRCS, IA" userId="a0186029-ceae-406c-993f-6ef2e5c1e197" providerId="ADAL" clId="{BAA23AE7-8434-487E-9A64-2ED91ABE6988}" dt="2025-03-05T20:17:57.573" v="337" actId="962"/>
        <pc:sldMkLst>
          <pc:docMk/>
          <pc:sldMk cId="2554061250" sldId="351"/>
        </pc:sldMkLst>
        <pc:picChg chg="mod">
          <ac:chgData name="Sauer, Thomas - FPAC-NRCS, IA" userId="a0186029-ceae-406c-993f-6ef2e5c1e197" providerId="ADAL" clId="{BAA23AE7-8434-487E-9A64-2ED91ABE6988}" dt="2025-03-05T20:17:57.573" v="337" actId="962"/>
          <ac:picMkLst>
            <pc:docMk/>
            <pc:sldMk cId="2554061250" sldId="351"/>
            <ac:picMk id="3" creationId="{58AF9447-39D9-7B71-EB86-BA8AC9868EA9}"/>
          </ac:picMkLst>
        </pc:picChg>
      </pc:sldChg>
      <pc:sldChg chg="modSp mod">
        <pc:chgData name="Sauer, Thomas - FPAC-NRCS, IA" userId="a0186029-ceae-406c-993f-6ef2e5c1e197" providerId="ADAL" clId="{BAA23AE7-8434-487E-9A64-2ED91ABE6988}" dt="2025-03-05T20:52:01.279" v="509" actId="962"/>
        <pc:sldMkLst>
          <pc:docMk/>
          <pc:sldMk cId="1034390911" sldId="352"/>
        </pc:sldMkLst>
        <pc:cxnChg chg="mod">
          <ac:chgData name="Sauer, Thomas - FPAC-NRCS, IA" userId="a0186029-ceae-406c-993f-6ef2e5c1e197" providerId="ADAL" clId="{BAA23AE7-8434-487E-9A64-2ED91ABE6988}" dt="2025-03-05T20:52:01.279" v="509" actId="962"/>
          <ac:cxnSpMkLst>
            <pc:docMk/>
            <pc:sldMk cId="1034390911" sldId="352"/>
            <ac:cxnSpMk id="5" creationId="{590F69A9-E7C3-16A0-CD0C-4805370F52DE}"/>
          </ac:cxnSpMkLst>
        </pc:cxnChg>
      </pc:sldChg>
      <pc:sldChg chg="modSp mod">
        <pc:chgData name="Sauer, Thomas - FPAC-NRCS, IA" userId="a0186029-ceae-406c-993f-6ef2e5c1e197" providerId="ADAL" clId="{BAA23AE7-8434-487E-9A64-2ED91ABE6988}" dt="2025-03-05T20:52:01.279" v="510" actId="962"/>
        <pc:sldMkLst>
          <pc:docMk/>
          <pc:sldMk cId="879720591" sldId="353"/>
        </pc:sldMkLst>
        <pc:spChg chg="mod">
          <ac:chgData name="Sauer, Thomas - FPAC-NRCS, IA" userId="a0186029-ceae-406c-993f-6ef2e5c1e197" providerId="ADAL" clId="{BAA23AE7-8434-487E-9A64-2ED91ABE6988}" dt="2025-03-05T17:37:50.428" v="148" actId="20577"/>
          <ac:spMkLst>
            <pc:docMk/>
            <pc:sldMk cId="879720591" sldId="353"/>
            <ac:spMk id="2" creationId="{74FC71BB-0592-DA7B-4540-EE7321F7E18C}"/>
          </ac:spMkLst>
        </pc:spChg>
        <pc:spChg chg="ord">
          <ac:chgData name="Sauer, Thomas - FPAC-NRCS, IA" userId="a0186029-ceae-406c-993f-6ef2e5c1e197" providerId="ADAL" clId="{BAA23AE7-8434-487E-9A64-2ED91ABE6988}" dt="2025-03-05T20:18:16.923" v="339"/>
          <ac:spMkLst>
            <pc:docMk/>
            <pc:sldMk cId="879720591" sldId="353"/>
            <ac:spMk id="3" creationId="{D5D08F14-FDA4-86AE-2192-F6B444FBCE8F}"/>
          </ac:spMkLst>
        </pc:spChg>
        <pc:spChg chg="ord">
          <ac:chgData name="Sauer, Thomas - FPAC-NRCS, IA" userId="a0186029-ceae-406c-993f-6ef2e5c1e197" providerId="ADAL" clId="{BAA23AE7-8434-487E-9A64-2ED91ABE6988}" dt="2025-03-05T20:18:20.441" v="341"/>
          <ac:spMkLst>
            <pc:docMk/>
            <pc:sldMk cId="879720591" sldId="353"/>
            <ac:spMk id="4" creationId="{D42D2ECE-A752-0C7B-9883-9622726F8551}"/>
          </ac:spMkLst>
        </pc:spChg>
        <pc:picChg chg="mod">
          <ac:chgData name="Sauer, Thomas - FPAC-NRCS, IA" userId="a0186029-ceae-406c-993f-6ef2e5c1e197" providerId="ADAL" clId="{BAA23AE7-8434-487E-9A64-2ED91ABE6988}" dt="2025-03-05T17:24:19.401" v="111" actId="962"/>
          <ac:picMkLst>
            <pc:docMk/>
            <pc:sldMk cId="879720591" sldId="353"/>
            <ac:picMk id="8" creationId="{C2706443-B350-5D35-B76D-0B5D3EF116B0}"/>
          </ac:picMkLst>
        </pc:picChg>
        <pc:cxnChg chg="mod">
          <ac:chgData name="Sauer, Thomas - FPAC-NRCS, IA" userId="a0186029-ceae-406c-993f-6ef2e5c1e197" providerId="ADAL" clId="{BAA23AE7-8434-487E-9A64-2ED91ABE6988}" dt="2025-03-05T20:52:01.279" v="510" actId="962"/>
          <ac:cxnSpMkLst>
            <pc:docMk/>
            <pc:sldMk cId="879720591" sldId="353"/>
            <ac:cxnSpMk id="5" creationId="{590F69A9-E7C3-16A0-CD0C-4805370F52DE}"/>
          </ac:cxnSpMkLst>
        </pc:cxnChg>
      </pc:sldChg>
      <pc:sldChg chg="modSp mod">
        <pc:chgData name="Sauer, Thomas - FPAC-NRCS, IA" userId="a0186029-ceae-406c-993f-6ef2e5c1e197" providerId="ADAL" clId="{BAA23AE7-8434-487E-9A64-2ED91ABE6988}" dt="2025-03-05T20:52:01.436" v="514" actId="962"/>
        <pc:sldMkLst>
          <pc:docMk/>
          <pc:sldMk cId="585602252" sldId="354"/>
        </pc:sldMkLst>
        <pc:spChg chg="ord">
          <ac:chgData name="Sauer, Thomas - FPAC-NRCS, IA" userId="a0186029-ceae-406c-993f-6ef2e5c1e197" providerId="ADAL" clId="{BAA23AE7-8434-487E-9A64-2ED91ABE6988}" dt="2025-03-05T20:19:34.226" v="363"/>
          <ac:spMkLst>
            <pc:docMk/>
            <pc:sldMk cId="585602252" sldId="354"/>
            <ac:spMk id="4" creationId="{D42D2ECE-A752-0C7B-9883-9622726F8551}"/>
          </ac:spMkLst>
        </pc:spChg>
        <pc:spChg chg="ord">
          <ac:chgData name="Sauer, Thomas - FPAC-NRCS, IA" userId="a0186029-ceae-406c-993f-6ef2e5c1e197" providerId="ADAL" clId="{BAA23AE7-8434-487E-9A64-2ED91ABE6988}" dt="2025-03-05T20:20:25.298" v="370"/>
          <ac:spMkLst>
            <pc:docMk/>
            <pc:sldMk cId="585602252" sldId="354"/>
            <ac:spMk id="17" creationId="{CBC23171-682F-3BB7-6FBC-41B27ACE4701}"/>
          </ac:spMkLst>
        </pc:spChg>
        <pc:picChg chg="mod">
          <ac:chgData name="Sauer, Thomas - FPAC-NRCS, IA" userId="a0186029-ceae-406c-993f-6ef2e5c1e197" providerId="ADAL" clId="{BAA23AE7-8434-487E-9A64-2ED91ABE6988}" dt="2025-03-05T17:27:24.462" v="117" actId="962"/>
          <ac:picMkLst>
            <pc:docMk/>
            <pc:sldMk cId="585602252" sldId="354"/>
            <ac:picMk id="7" creationId="{AC18995B-4080-64D0-E1DB-E356E952D032}"/>
          </ac:picMkLst>
        </pc:picChg>
        <pc:picChg chg="mod">
          <ac:chgData name="Sauer, Thomas - FPAC-NRCS, IA" userId="a0186029-ceae-406c-993f-6ef2e5c1e197" providerId="ADAL" clId="{BAA23AE7-8434-487E-9A64-2ED91ABE6988}" dt="2025-03-05T17:29:47.511" v="119" actId="962"/>
          <ac:picMkLst>
            <pc:docMk/>
            <pc:sldMk cId="585602252" sldId="354"/>
            <ac:picMk id="8" creationId="{3A3023BB-E768-3926-64EE-235B616B7AAC}"/>
          </ac:picMkLst>
        </pc:picChg>
        <pc:picChg chg="mod ord">
          <ac:chgData name="Sauer, Thomas - FPAC-NRCS, IA" userId="a0186029-ceae-406c-993f-6ef2e5c1e197" providerId="ADAL" clId="{BAA23AE7-8434-487E-9A64-2ED91ABE6988}" dt="2025-03-05T20:20:04.868" v="364"/>
          <ac:picMkLst>
            <pc:docMk/>
            <pc:sldMk cId="585602252" sldId="354"/>
            <ac:picMk id="9" creationId="{BD1AB48F-9C05-65B6-635D-E285F5C3CC5B}"/>
          </ac:picMkLst>
        </pc:picChg>
        <pc:picChg chg="mod ord">
          <ac:chgData name="Sauer, Thomas - FPAC-NRCS, IA" userId="a0186029-ceae-406c-993f-6ef2e5c1e197" providerId="ADAL" clId="{BAA23AE7-8434-487E-9A64-2ED91ABE6988}" dt="2025-03-05T20:20:09.598" v="365"/>
          <ac:picMkLst>
            <pc:docMk/>
            <pc:sldMk cId="585602252" sldId="354"/>
            <ac:picMk id="10" creationId="{97A348D0-042A-74E6-1FAA-E7B437813E34}"/>
          </ac:picMkLst>
        </pc:picChg>
        <pc:picChg chg="mod ord">
          <ac:chgData name="Sauer, Thomas - FPAC-NRCS, IA" userId="a0186029-ceae-406c-993f-6ef2e5c1e197" providerId="ADAL" clId="{BAA23AE7-8434-487E-9A64-2ED91ABE6988}" dt="2025-03-05T20:20:14.690" v="367"/>
          <ac:picMkLst>
            <pc:docMk/>
            <pc:sldMk cId="585602252" sldId="354"/>
            <ac:picMk id="12" creationId="{82AB7DCC-2C87-61D6-638D-537C30DF38D5}"/>
          </ac:picMkLst>
        </pc:picChg>
        <pc:cxnChg chg="mod">
          <ac:chgData name="Sauer, Thomas - FPAC-NRCS, IA" userId="a0186029-ceae-406c-993f-6ef2e5c1e197" providerId="ADAL" clId="{BAA23AE7-8434-487E-9A64-2ED91ABE6988}" dt="2025-03-05T20:52:01.436" v="511" actId="962"/>
          <ac:cxnSpMkLst>
            <pc:docMk/>
            <pc:sldMk cId="585602252" sldId="354"/>
            <ac:cxnSpMk id="14" creationId="{CC5BBEB7-DE2E-1CD9-4A73-D34ED2EBBAD8}"/>
          </ac:cxnSpMkLst>
        </pc:cxnChg>
        <pc:cxnChg chg="mod">
          <ac:chgData name="Sauer, Thomas - FPAC-NRCS, IA" userId="a0186029-ceae-406c-993f-6ef2e5c1e197" providerId="ADAL" clId="{BAA23AE7-8434-487E-9A64-2ED91ABE6988}" dt="2025-03-05T20:52:01.436" v="512" actId="962"/>
          <ac:cxnSpMkLst>
            <pc:docMk/>
            <pc:sldMk cId="585602252" sldId="354"/>
            <ac:cxnSpMk id="15" creationId="{9F81EE21-AC0B-E20B-3BC6-AA5689D3D8D2}"/>
          </ac:cxnSpMkLst>
        </pc:cxnChg>
        <pc:cxnChg chg="mod">
          <ac:chgData name="Sauer, Thomas - FPAC-NRCS, IA" userId="a0186029-ceae-406c-993f-6ef2e5c1e197" providerId="ADAL" clId="{BAA23AE7-8434-487E-9A64-2ED91ABE6988}" dt="2025-03-05T20:52:01.436" v="513" actId="962"/>
          <ac:cxnSpMkLst>
            <pc:docMk/>
            <pc:sldMk cId="585602252" sldId="354"/>
            <ac:cxnSpMk id="16" creationId="{4E1048AA-BC7F-9759-228C-7D3B2D5634D7}"/>
          </ac:cxnSpMkLst>
        </pc:cxnChg>
        <pc:cxnChg chg="mod ord">
          <ac:chgData name="Sauer, Thomas - FPAC-NRCS, IA" userId="a0186029-ceae-406c-993f-6ef2e5c1e197" providerId="ADAL" clId="{BAA23AE7-8434-487E-9A64-2ED91ABE6988}" dt="2025-03-05T20:52:01.436" v="514" actId="962"/>
          <ac:cxnSpMkLst>
            <pc:docMk/>
            <pc:sldMk cId="585602252" sldId="354"/>
            <ac:cxnSpMk id="19" creationId="{A22584F6-473F-350C-51C5-E58696F554F0}"/>
          </ac:cxnSpMkLst>
        </pc:cxnChg>
      </pc:sldChg>
      <pc:sldChg chg="modSp mod">
        <pc:chgData name="Sauer, Thomas - FPAC-NRCS, IA" userId="a0186029-ceae-406c-993f-6ef2e5c1e197" providerId="ADAL" clId="{BAA23AE7-8434-487E-9A64-2ED91ABE6988}" dt="2025-03-05T20:19:06.913" v="349"/>
        <pc:sldMkLst>
          <pc:docMk/>
          <pc:sldMk cId="3428123866" sldId="355"/>
        </pc:sldMkLst>
        <pc:spChg chg="ord">
          <ac:chgData name="Sauer, Thomas - FPAC-NRCS, IA" userId="a0186029-ceae-406c-993f-6ef2e5c1e197" providerId="ADAL" clId="{BAA23AE7-8434-487E-9A64-2ED91ABE6988}" dt="2025-03-05T20:18:38.425" v="346"/>
          <ac:spMkLst>
            <pc:docMk/>
            <pc:sldMk cId="3428123866" sldId="355"/>
            <ac:spMk id="3" creationId="{D5D08F14-FDA4-86AE-2192-F6B444FBCE8F}"/>
          </ac:spMkLst>
        </pc:spChg>
        <pc:spChg chg="ord">
          <ac:chgData name="Sauer, Thomas - FPAC-NRCS, IA" userId="a0186029-ceae-406c-993f-6ef2e5c1e197" providerId="ADAL" clId="{BAA23AE7-8434-487E-9A64-2ED91ABE6988}" dt="2025-03-05T20:19:03.692" v="348"/>
          <ac:spMkLst>
            <pc:docMk/>
            <pc:sldMk cId="3428123866" sldId="355"/>
            <ac:spMk id="4" creationId="{6657DB99-A205-6304-D7D6-844787145171}"/>
          </ac:spMkLst>
        </pc:spChg>
        <pc:spChg chg="ord">
          <ac:chgData name="Sauer, Thomas - FPAC-NRCS, IA" userId="a0186029-ceae-406c-993f-6ef2e5c1e197" providerId="ADAL" clId="{BAA23AE7-8434-487E-9A64-2ED91ABE6988}" dt="2025-03-05T20:19:06.913" v="349"/>
          <ac:spMkLst>
            <pc:docMk/>
            <pc:sldMk cId="3428123866" sldId="355"/>
            <ac:spMk id="6" creationId="{1184ADCA-265A-73C3-1DFD-ED4A2F357230}"/>
          </ac:spMkLst>
        </pc:spChg>
        <pc:picChg chg="mod">
          <ac:chgData name="Sauer, Thomas - FPAC-NRCS, IA" userId="a0186029-ceae-406c-993f-6ef2e5c1e197" providerId="ADAL" clId="{BAA23AE7-8434-487E-9A64-2ED91ABE6988}" dt="2025-03-05T17:25:28.281" v="113" actId="962"/>
          <ac:picMkLst>
            <pc:docMk/>
            <pc:sldMk cId="3428123866" sldId="355"/>
            <ac:picMk id="7" creationId="{F14A5AFE-22A5-6A23-367A-75439CF4735E}"/>
          </ac:picMkLst>
        </pc:picChg>
        <pc:picChg chg="mod ord">
          <ac:chgData name="Sauer, Thomas - FPAC-NRCS, IA" userId="a0186029-ceae-406c-993f-6ef2e5c1e197" providerId="ADAL" clId="{BAA23AE7-8434-487E-9A64-2ED91ABE6988}" dt="2025-03-05T20:18:46.565" v="347"/>
          <ac:picMkLst>
            <pc:docMk/>
            <pc:sldMk cId="3428123866" sldId="355"/>
            <ac:picMk id="10" creationId="{0222EF5B-C8FC-517E-8872-07436B9EC91B}"/>
          </ac:picMkLst>
        </pc:picChg>
      </pc:sldChg>
      <pc:sldChg chg="modSp mod">
        <pc:chgData name="Sauer, Thomas - FPAC-NRCS, IA" userId="a0186029-ceae-406c-993f-6ef2e5c1e197" providerId="ADAL" clId="{BAA23AE7-8434-487E-9A64-2ED91ABE6988}" dt="2025-03-05T20:20:50.152" v="372" actId="962"/>
        <pc:sldMkLst>
          <pc:docMk/>
          <pc:sldMk cId="2390723434" sldId="356"/>
        </pc:sldMkLst>
        <pc:picChg chg="mod">
          <ac:chgData name="Sauer, Thomas - FPAC-NRCS, IA" userId="a0186029-ceae-406c-993f-6ef2e5c1e197" providerId="ADAL" clId="{BAA23AE7-8434-487E-9A64-2ED91ABE6988}" dt="2025-03-05T20:20:50.152" v="372" actId="962"/>
          <ac:picMkLst>
            <pc:docMk/>
            <pc:sldMk cId="2390723434" sldId="356"/>
            <ac:picMk id="4" creationId="{E3606D9D-CCB2-5055-105E-87B658497F2C}"/>
          </ac:picMkLst>
        </pc:picChg>
      </pc:sldChg>
      <pc:sldChg chg="modSp mod">
        <pc:chgData name="Sauer, Thomas - FPAC-NRCS, IA" userId="a0186029-ceae-406c-993f-6ef2e5c1e197" providerId="ADAL" clId="{BAA23AE7-8434-487E-9A64-2ED91ABE6988}" dt="2025-03-05T20:52:01.468" v="516" actId="962"/>
        <pc:sldMkLst>
          <pc:docMk/>
          <pc:sldMk cId="3554891459" sldId="357"/>
        </pc:sldMkLst>
        <pc:spChg chg="mod ord">
          <ac:chgData name="Sauer, Thomas - FPAC-NRCS, IA" userId="a0186029-ceae-406c-993f-6ef2e5c1e197" providerId="ADAL" clId="{BAA23AE7-8434-487E-9A64-2ED91ABE6988}" dt="2025-03-05T20:52:01.468" v="516" actId="962"/>
          <ac:spMkLst>
            <pc:docMk/>
            <pc:sldMk cId="3554891459" sldId="357"/>
            <ac:spMk id="11" creationId="{376CD4E7-DE96-FF72-6006-5A398A2298C7}"/>
          </ac:spMkLst>
        </pc:spChg>
        <pc:picChg chg="mod ord">
          <ac:chgData name="Sauer, Thomas - FPAC-NRCS, IA" userId="a0186029-ceae-406c-993f-6ef2e5c1e197" providerId="ADAL" clId="{BAA23AE7-8434-487E-9A64-2ED91ABE6988}" dt="2025-03-05T20:21:01.323" v="374"/>
          <ac:picMkLst>
            <pc:docMk/>
            <pc:sldMk cId="3554891459" sldId="357"/>
            <ac:picMk id="10" creationId="{2076E232-90D4-E2CD-EEAA-7708942A4185}"/>
          </ac:picMkLst>
        </pc:picChg>
        <pc:cxnChg chg="mod">
          <ac:chgData name="Sauer, Thomas - FPAC-NRCS, IA" userId="a0186029-ceae-406c-993f-6ef2e5c1e197" providerId="ADAL" clId="{BAA23AE7-8434-487E-9A64-2ED91ABE6988}" dt="2025-03-05T20:52:01.468" v="515" actId="962"/>
          <ac:cxnSpMkLst>
            <pc:docMk/>
            <pc:sldMk cId="3554891459" sldId="357"/>
            <ac:cxnSpMk id="5" creationId="{590F69A9-E7C3-16A0-CD0C-4805370F52DE}"/>
          </ac:cxnSpMkLst>
        </pc:cxnChg>
      </pc:sldChg>
      <pc:sldChg chg="modSp mod">
        <pc:chgData name="Sauer, Thomas - FPAC-NRCS, IA" userId="a0186029-ceae-406c-993f-6ef2e5c1e197" providerId="ADAL" clId="{BAA23AE7-8434-487E-9A64-2ED91ABE6988}" dt="2025-03-05T20:52:01.468" v="517" actId="962"/>
        <pc:sldMkLst>
          <pc:docMk/>
          <pc:sldMk cId="3899554578" sldId="358"/>
        </pc:sldMkLst>
        <pc:spChg chg="ord">
          <ac:chgData name="Sauer, Thomas - FPAC-NRCS, IA" userId="a0186029-ceae-406c-993f-6ef2e5c1e197" providerId="ADAL" clId="{BAA23AE7-8434-487E-9A64-2ED91ABE6988}" dt="2025-03-05T20:21:22.246" v="378"/>
          <ac:spMkLst>
            <pc:docMk/>
            <pc:sldMk cId="3899554578" sldId="358"/>
            <ac:spMk id="4" creationId="{4B323866-EEDA-6006-522E-FD7B80FDCA12}"/>
          </ac:spMkLst>
        </pc:spChg>
        <pc:spChg chg="ord">
          <ac:chgData name="Sauer, Thomas - FPAC-NRCS, IA" userId="a0186029-ceae-406c-993f-6ef2e5c1e197" providerId="ADAL" clId="{BAA23AE7-8434-487E-9A64-2ED91ABE6988}" dt="2025-03-05T20:21:26.598" v="379"/>
          <ac:spMkLst>
            <pc:docMk/>
            <pc:sldMk cId="3899554578" sldId="358"/>
            <ac:spMk id="9" creationId="{2CA1661D-430E-EC93-EE88-E77C89C2D1E0}"/>
          </ac:spMkLst>
        </pc:spChg>
        <pc:cxnChg chg="mod">
          <ac:chgData name="Sauer, Thomas - FPAC-NRCS, IA" userId="a0186029-ceae-406c-993f-6ef2e5c1e197" providerId="ADAL" clId="{BAA23AE7-8434-487E-9A64-2ED91ABE6988}" dt="2025-03-05T20:52:01.468" v="517" actId="962"/>
          <ac:cxnSpMkLst>
            <pc:docMk/>
            <pc:sldMk cId="3899554578" sldId="358"/>
            <ac:cxnSpMk id="5" creationId="{590F69A9-E7C3-16A0-CD0C-4805370F52DE}"/>
          </ac:cxnSpMkLst>
        </pc:cxnChg>
      </pc:sldChg>
      <pc:sldChg chg="modSp mod">
        <pc:chgData name="Sauer, Thomas - FPAC-NRCS, IA" userId="a0186029-ceae-406c-993f-6ef2e5c1e197" providerId="ADAL" clId="{BAA23AE7-8434-487E-9A64-2ED91ABE6988}" dt="2025-03-05T17:41:17.591" v="154"/>
        <pc:sldMkLst>
          <pc:docMk/>
          <pc:sldMk cId="2421792294" sldId="360"/>
        </pc:sldMkLst>
        <pc:spChg chg="mod">
          <ac:chgData name="Sauer, Thomas - FPAC-NRCS, IA" userId="a0186029-ceae-406c-993f-6ef2e5c1e197" providerId="ADAL" clId="{BAA23AE7-8434-487E-9A64-2ED91ABE6988}" dt="2025-03-05T17:35:58.659" v="132" actId="33553"/>
          <ac:spMkLst>
            <pc:docMk/>
            <pc:sldMk cId="2421792294" sldId="360"/>
            <ac:spMk id="2" creationId="{E2982F23-ABB3-8AF6-0A1F-454EC0D4A964}"/>
          </ac:spMkLst>
        </pc:spChg>
        <pc:spChg chg="ord">
          <ac:chgData name="Sauer, Thomas - FPAC-NRCS, IA" userId="a0186029-ceae-406c-993f-6ef2e5c1e197" providerId="ADAL" clId="{BAA23AE7-8434-487E-9A64-2ED91ABE6988}" dt="2025-03-05T17:41:17.591" v="154"/>
          <ac:spMkLst>
            <pc:docMk/>
            <pc:sldMk cId="2421792294" sldId="360"/>
            <ac:spMk id="5" creationId="{43BB0FCF-8245-6B02-9D69-BC00D63994A8}"/>
          </ac:spMkLst>
        </pc:spChg>
        <pc:picChg chg="mod">
          <ac:chgData name="Sauer, Thomas - FPAC-NRCS, IA" userId="a0186029-ceae-406c-993f-6ef2e5c1e197" providerId="ADAL" clId="{BAA23AE7-8434-487E-9A64-2ED91ABE6988}" dt="2025-03-05T17:39:58.105" v="149" actId="962"/>
          <ac:picMkLst>
            <pc:docMk/>
            <pc:sldMk cId="2421792294" sldId="360"/>
            <ac:picMk id="7" creationId="{FDCBB577-2412-3E25-DEBB-9A1CFFD93250}"/>
          </ac:picMkLst>
        </pc:picChg>
      </pc:sldChg>
      <pc:sldChg chg="delSp modSp mod">
        <pc:chgData name="Sauer, Thomas - FPAC-NRCS, IA" userId="a0186029-ceae-406c-993f-6ef2e5c1e197" providerId="ADAL" clId="{BAA23AE7-8434-487E-9A64-2ED91ABE6988}" dt="2025-03-05T20:51:38.861" v="478" actId="478"/>
        <pc:sldMkLst>
          <pc:docMk/>
          <pc:sldMk cId="880637270" sldId="362"/>
        </pc:sldMkLst>
        <pc:spChg chg="del mod">
          <ac:chgData name="Sauer, Thomas - FPAC-NRCS, IA" userId="a0186029-ceae-406c-993f-6ef2e5c1e197" providerId="ADAL" clId="{BAA23AE7-8434-487E-9A64-2ED91ABE6988}" dt="2025-03-05T20:51:38.861" v="478" actId="478"/>
          <ac:spMkLst>
            <pc:docMk/>
            <pc:sldMk cId="880637270" sldId="362"/>
            <ac:spMk id="5" creationId="{348BA5C4-083F-A83C-79AB-3189386169C1}"/>
          </ac:spMkLst>
        </pc:spChg>
        <pc:picChg chg="mod">
          <ac:chgData name="Sauer, Thomas - FPAC-NRCS, IA" userId="a0186029-ceae-406c-993f-6ef2e5c1e197" providerId="ADAL" clId="{BAA23AE7-8434-487E-9A64-2ED91ABE6988}" dt="2025-03-05T16:33:30.752" v="58" actId="962"/>
          <ac:picMkLst>
            <pc:docMk/>
            <pc:sldMk cId="880637270" sldId="362"/>
            <ac:picMk id="4" creationId="{6EB901C8-036F-D8CA-5553-3B654CC81597}"/>
          </ac:picMkLst>
        </pc:picChg>
      </pc:sldChg>
      <pc:sldChg chg="modSp mod">
        <pc:chgData name="Sauer, Thomas - FPAC-NRCS, IA" userId="a0186029-ceae-406c-993f-6ef2e5c1e197" providerId="ADAL" clId="{BAA23AE7-8434-487E-9A64-2ED91ABE6988}" dt="2025-03-05T20:52:01.091" v="486" actId="962"/>
        <pc:sldMkLst>
          <pc:docMk/>
          <pc:sldMk cId="116816841" sldId="363"/>
        </pc:sldMkLst>
        <pc:spChg chg="ord">
          <ac:chgData name="Sauer, Thomas - FPAC-NRCS, IA" userId="a0186029-ceae-406c-993f-6ef2e5c1e197" providerId="ADAL" clId="{BAA23AE7-8434-487E-9A64-2ED91ABE6988}" dt="2025-03-05T17:46:54.183" v="174"/>
          <ac:spMkLst>
            <pc:docMk/>
            <pc:sldMk cId="116816841" sldId="363"/>
            <ac:spMk id="6" creationId="{9A90A497-7C32-0E50-6DA4-C47EE158892A}"/>
          </ac:spMkLst>
        </pc:spChg>
        <pc:spChg chg="mod ord">
          <ac:chgData name="Sauer, Thomas - FPAC-NRCS, IA" userId="a0186029-ceae-406c-993f-6ef2e5c1e197" providerId="ADAL" clId="{BAA23AE7-8434-487E-9A64-2ED91ABE6988}" dt="2025-03-05T20:52:01.091" v="486" actId="962"/>
          <ac:spMkLst>
            <pc:docMk/>
            <pc:sldMk cId="116816841" sldId="363"/>
            <ac:spMk id="11" creationId="{BE2C3D45-0E56-8B29-ECE2-7BD4BC5FBFC8}"/>
          </ac:spMkLst>
        </pc:spChg>
        <pc:picChg chg="mod">
          <ac:chgData name="Sauer, Thomas - FPAC-NRCS, IA" userId="a0186029-ceae-406c-993f-6ef2e5c1e197" providerId="ADAL" clId="{BAA23AE7-8434-487E-9A64-2ED91ABE6988}" dt="2025-03-05T16:38:19.372" v="74" actId="962"/>
          <ac:picMkLst>
            <pc:docMk/>
            <pc:sldMk cId="116816841" sldId="363"/>
            <ac:picMk id="5" creationId="{84195742-8197-C618-A2C8-14B9F3085451}"/>
          </ac:picMkLst>
        </pc:picChg>
      </pc:sldChg>
      <pc:sldChg chg="modSp mod">
        <pc:chgData name="Sauer, Thomas - FPAC-NRCS, IA" userId="a0186029-ceae-406c-993f-6ef2e5c1e197" providerId="ADAL" clId="{BAA23AE7-8434-487E-9A64-2ED91ABE6988}" dt="2025-03-05T20:21:41.066" v="380"/>
        <pc:sldMkLst>
          <pc:docMk/>
          <pc:sldMk cId="948968942" sldId="364"/>
        </pc:sldMkLst>
        <pc:spChg chg="ord">
          <ac:chgData name="Sauer, Thomas - FPAC-NRCS, IA" userId="a0186029-ceae-406c-993f-6ef2e5c1e197" providerId="ADAL" clId="{BAA23AE7-8434-487E-9A64-2ED91ABE6988}" dt="2025-03-05T20:21:41.066" v="380"/>
          <ac:spMkLst>
            <pc:docMk/>
            <pc:sldMk cId="948968942" sldId="364"/>
            <ac:spMk id="5" creationId="{12F14CC4-6951-D46C-33B7-B2FDDA064A2B}"/>
          </ac:spMkLst>
        </pc:spChg>
        <pc:picChg chg="mod">
          <ac:chgData name="Sauer, Thomas - FPAC-NRCS, IA" userId="a0186029-ceae-406c-993f-6ef2e5c1e197" providerId="ADAL" clId="{BAA23AE7-8434-487E-9A64-2ED91ABE6988}" dt="2025-03-05T17:35:34.562" v="131" actId="962"/>
          <ac:picMkLst>
            <pc:docMk/>
            <pc:sldMk cId="948968942" sldId="364"/>
            <ac:picMk id="3" creationId="{07FFBF20-8234-46DC-0C49-C58DAA49102C}"/>
          </ac:picMkLst>
        </pc:picChg>
        <pc:picChg chg="mod">
          <ac:chgData name="Sauer, Thomas - FPAC-NRCS, IA" userId="a0186029-ceae-406c-993f-6ef2e5c1e197" providerId="ADAL" clId="{BAA23AE7-8434-487E-9A64-2ED91ABE6988}" dt="2025-03-05T16:32:02.996" v="50" actId="962"/>
          <ac:picMkLst>
            <pc:docMk/>
            <pc:sldMk cId="948968942" sldId="364"/>
            <ac:picMk id="9" creationId="{6E002B23-0BA3-33EC-8785-FD4BD6232091}"/>
          </ac:picMkLst>
        </pc:picChg>
      </pc:sldChg>
    </pc:docChg>
  </pc:docChgLst>
</pc:chgInfo>
</file>

<file path=ppt/comments/modernComment_12F_4D299E26.xml><?xml version="1.0" encoding="utf-8"?>
<p188:cmLst xmlns:a="http://schemas.openxmlformats.org/drawingml/2006/main" xmlns:r="http://schemas.openxmlformats.org/officeDocument/2006/relationships" xmlns:p188="http://schemas.microsoft.com/office/powerpoint/2018/8/main">
  <p188:cm id="{2BB737AE-6082-46D0-AD8C-AB8F92FA1405}" authorId="{00000000-0000-0000-0000-000000000000}" created="2023-10-16T11:00:29.969">
    <pc:sldMkLst xmlns:pc="http://schemas.microsoft.com/office/powerpoint/2013/main/command">
      <pc:docMk/>
      <pc:sldMk cId="1294573094" sldId="303"/>
    </pc:sldMkLst>
    <p188:txBody>
      <a:bodyPr/>
      <a:lstStyle/>
      <a:p>
        <a:r>
          <a:rPr lang="en-US"/>
          <a:t>This should be the final slide of your presentation. Do not change the information on this slide. 
If you want to provide your contact information, you can do so on the next to the last slide. </a:t>
        </a:r>
      </a:p>
    </p188:txBody>
    <p188:extLst>
      <p:ext xmlns:p="http://schemas.openxmlformats.org/presentationml/2006/main" uri="{5BB2D875-25FF-4072-B9AC-8F64D62656EB}">
        <p228:taskDetails xmlns:p228="http://schemas.microsoft.com/office/powerpoint/2022/08/main">
          <p228:history/>
        </p228:taskDetail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F60EC-E68F-4179-B210-C7A0BEC118CB}" type="datetimeFigureOut">
              <a:rPr lang="en-US" smtClean="0"/>
              <a:t>3/6/2025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D091-4092-4F28-8EE7-CA2A94FFB267}" type="slidenum">
              <a:rPr lang="en-US" smtClean="0"/>
              <a:t>‹#›</a:t>
            </a:fld>
            <a:endParaRPr lang="en-US"/>
          </a:p>
        </p:txBody>
      </p:sp>
    </p:spTree>
    <p:extLst>
      <p:ext uri="{BB962C8B-B14F-4D97-AF65-F5344CB8AC3E}">
        <p14:creationId xmlns:p14="http://schemas.microsoft.com/office/powerpoint/2010/main" val="3278987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i.org/10.1007/s10457-022-00783-2"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oi.org/10.1007/s10457-020-00577-4"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oi.org/10.1016/0378-1127(91)90245-Q"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doi.org/10.1007/s10457-019-00454-9"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i.org/10.1007/s10457-019-00454-9"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doi.org/10.1038/s41598-023-45960-0"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doi.org/10.1038/s41598-023-45960-0"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dx.doi.org/10.1016/j.foreco.2014.05.031"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doi.org/10.1007/s10457-020-00577-4"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doi.org/10.1038/s41598-023-45960-0"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doi.org/10.1007/s10457-020-00577-4"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credits: Tom Sauer and Nick Sirovatka, Soil Health Division</a:t>
            </a:r>
          </a:p>
        </p:txBody>
      </p:sp>
      <p:sp>
        <p:nvSpPr>
          <p:cNvPr id="4" name="Slide Number Placeholder 3"/>
          <p:cNvSpPr>
            <a:spLocks noGrp="1"/>
          </p:cNvSpPr>
          <p:nvPr>
            <p:ph type="sldNum" sz="quarter" idx="5"/>
          </p:nvPr>
        </p:nvSpPr>
        <p:spPr/>
        <p:txBody>
          <a:bodyPr/>
          <a:lstStyle/>
          <a:p>
            <a:fld id="{826BD091-4092-4F28-8EE7-CA2A94FFB267}" type="slidenum">
              <a:rPr lang="en-US" smtClean="0"/>
              <a:t>1</a:t>
            </a:fld>
            <a:endParaRPr lang="en-US"/>
          </a:p>
        </p:txBody>
      </p:sp>
    </p:spTree>
    <p:extLst>
      <p:ext uri="{BB962C8B-B14F-4D97-AF65-F5344CB8AC3E}">
        <p14:creationId xmlns:p14="http://schemas.microsoft.com/office/powerpoint/2010/main" val="373795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follows on from the introduction to silvopasture module that presented aspects of establishment and management of silvopastures. The focus of this module is on soil health aspects.</a:t>
            </a:r>
          </a:p>
        </p:txBody>
      </p:sp>
      <p:sp>
        <p:nvSpPr>
          <p:cNvPr id="4" name="Slide Number Placeholder 3"/>
          <p:cNvSpPr>
            <a:spLocks noGrp="1"/>
          </p:cNvSpPr>
          <p:nvPr>
            <p:ph type="sldNum" sz="quarter" idx="5"/>
          </p:nvPr>
        </p:nvSpPr>
        <p:spPr/>
        <p:txBody>
          <a:bodyPr/>
          <a:lstStyle/>
          <a:p>
            <a:fld id="{826BD091-4092-4F28-8EE7-CA2A94FFB267}" type="slidenum">
              <a:rPr lang="en-US" smtClean="0"/>
              <a:t>2</a:t>
            </a:fld>
            <a:endParaRPr lang="en-US"/>
          </a:p>
        </p:txBody>
      </p:sp>
    </p:spTree>
    <p:extLst>
      <p:ext uri="{BB962C8B-B14F-4D97-AF65-F5344CB8AC3E}">
        <p14:creationId xmlns:p14="http://schemas.microsoft.com/office/powerpoint/2010/main" val="4218228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Note the purposes listing in the silvopasture conservation practice standard. Several are closely aligned with soil health principles. Timber production is not one of the purposes listed.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choice of tree and forage species will affect the delivery of soil health benefits and ecosystem services delivered.</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a:t>
            </a:fld>
            <a:endParaRPr lang="en-US"/>
          </a:p>
        </p:txBody>
      </p:sp>
    </p:spTree>
    <p:extLst>
      <p:ext uri="{BB962C8B-B14F-4D97-AF65-F5344CB8AC3E}">
        <p14:creationId xmlns:p14="http://schemas.microsoft.com/office/powerpoint/2010/main" val="2058783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goal is to relate soil health principles to address resource concerns in silvopasture systems.</a:t>
            </a:r>
          </a:p>
          <a:p>
            <a:endParaRPr lang="en-US" dirty="0"/>
          </a:p>
          <a:p>
            <a:r>
              <a:rPr lang="en-US" dirty="0"/>
              <a:t>As other modules of this training focus on forage and grazing aspects of silvopasture soil health, this module will focus more on the tree component of silvopastures as they relate to soil health.</a:t>
            </a:r>
          </a:p>
        </p:txBody>
      </p:sp>
      <p:sp>
        <p:nvSpPr>
          <p:cNvPr id="4" name="Slide Number Placeholder 3"/>
          <p:cNvSpPr>
            <a:spLocks noGrp="1"/>
          </p:cNvSpPr>
          <p:nvPr>
            <p:ph type="sldNum" sz="quarter" idx="5"/>
          </p:nvPr>
        </p:nvSpPr>
        <p:spPr/>
        <p:txBody>
          <a:bodyPr/>
          <a:lstStyle/>
          <a:p>
            <a:fld id="{826BD091-4092-4F28-8EE7-CA2A94FFB267}" type="slidenum">
              <a:rPr lang="en-US" smtClean="0"/>
              <a:t>4</a:t>
            </a:fld>
            <a:endParaRPr lang="en-US"/>
          </a:p>
        </p:txBody>
      </p:sp>
    </p:spTree>
    <p:extLst>
      <p:ext uri="{BB962C8B-B14F-4D97-AF65-F5344CB8AC3E}">
        <p14:creationId xmlns:p14="http://schemas.microsoft.com/office/powerpoint/2010/main" val="4121611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new Soil Health Division technical note focuses on soil health in temperate silvopastures.</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5</a:t>
            </a:fld>
            <a:endParaRPr lang="en-US"/>
          </a:p>
        </p:txBody>
      </p:sp>
    </p:spTree>
    <p:extLst>
      <p:ext uri="{BB962C8B-B14F-4D97-AF65-F5344CB8AC3E}">
        <p14:creationId xmlns:p14="http://schemas.microsoft.com/office/powerpoint/2010/main" val="417971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tech note breaks soil health into biological, physical, and chemical components and this format is following in the module. It should be noted that the interaction among the various aspects of soil health are complex but need to be considered in a holistic manner. For example, a soil with “unhealthy” physical soil health ( compacted, poor structure, low aggregate stability) is unlikely to be healthy overall due to the constraints that the poor physical health place on the biological and chemical health.</a:t>
            </a:r>
          </a:p>
        </p:txBody>
      </p:sp>
      <p:sp>
        <p:nvSpPr>
          <p:cNvPr id="4" name="Slide Number Placeholder 3"/>
          <p:cNvSpPr>
            <a:spLocks noGrp="1"/>
          </p:cNvSpPr>
          <p:nvPr>
            <p:ph type="sldNum" sz="quarter" idx="5"/>
          </p:nvPr>
        </p:nvSpPr>
        <p:spPr/>
        <p:txBody>
          <a:bodyPr/>
          <a:lstStyle/>
          <a:p>
            <a:fld id="{826BD091-4092-4F28-8EE7-CA2A94FFB267}" type="slidenum">
              <a:rPr lang="en-US" smtClean="0"/>
              <a:t>6</a:t>
            </a:fld>
            <a:endParaRPr lang="en-US"/>
          </a:p>
        </p:txBody>
      </p:sp>
    </p:spTree>
    <p:extLst>
      <p:ext uri="{BB962C8B-B14F-4D97-AF65-F5344CB8AC3E}">
        <p14:creationId xmlns:p14="http://schemas.microsoft.com/office/powerpoint/2010/main" val="1285836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is a “Goldilocks” indicator. Decomposition should occur at a rate where there may be some litter accumulation during the year but no excessive build up from multiple years of accumulation or complete consumption of all litter.</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7</a:t>
            </a:fld>
            <a:endParaRPr lang="en-US"/>
          </a:p>
        </p:txBody>
      </p:sp>
    </p:spTree>
    <p:extLst>
      <p:ext uri="{BB962C8B-B14F-4D97-AF65-F5344CB8AC3E}">
        <p14:creationId xmlns:p14="http://schemas.microsoft.com/office/powerpoint/2010/main" val="1643057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Grassland carbon cycling when grazing animals are included is more complex and involves shorter time spans for cycling between carbon pools. Overgrazing removes more carbon in the biomass and may degrade the soil, depleting it of carbon and reducing its ability to support forage growth. Good grazing management should stimulate carbon accumulation via photosynthesis, putting carbon into root growth and forage production. Some consumed carbon is removed by the livestock and some is returned to the soil as manure. If fire occurs, carbon is initially lost but fire may also stimulate forage growth by consumption of mulch and release of some mineral nutrients.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Good grazing management should allow for belowground carbon accumulation.</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8</a:t>
            </a:fld>
            <a:endParaRPr lang="en-US"/>
          </a:p>
        </p:txBody>
      </p:sp>
    </p:spTree>
    <p:extLst>
      <p:ext uri="{BB962C8B-B14F-4D97-AF65-F5344CB8AC3E}">
        <p14:creationId xmlns:p14="http://schemas.microsoft.com/office/powerpoint/2010/main" val="2703237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Forest can have long periods (decades to centuries) of carbon accumulation in biomass, the forest floor, and soil. Carbon can be released (fire) or removed (harvest) in short periods of time starting the cycle over again.</a:t>
            </a:r>
          </a:p>
          <a:p>
            <a:endParaRPr lang="en-US"/>
          </a:p>
          <a:p>
            <a:r>
              <a:rPr lang="en-US"/>
              <a:t>Although much attention is given to the aboveground/visible carbon stored in forest canopies, approximately 50% of forest carbon is contained in the soil.</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9</a:t>
            </a:fld>
            <a:endParaRPr lang="en-US"/>
          </a:p>
        </p:txBody>
      </p:sp>
    </p:spTree>
    <p:extLst>
      <p:ext uri="{BB962C8B-B14F-4D97-AF65-F5344CB8AC3E}">
        <p14:creationId xmlns:p14="http://schemas.microsoft.com/office/powerpoint/2010/main" val="3195798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Litter deposition and decomposition are important aspects of carbon cycling in forest systems. Litter from deciduous and coniferous trees have differing amounts and properties that affect how quickly the fallen leaves and needles decompose and cycle carbon and nutrients in the soil.</a:t>
            </a:r>
          </a:p>
          <a:p>
            <a:endParaRPr lang="en-US" dirty="0"/>
          </a:p>
          <a:p>
            <a:r>
              <a:rPr lang="en-US" dirty="0"/>
              <a:t>Adams, M. B., C. Kelly, J. </a:t>
            </a:r>
            <a:r>
              <a:rPr lang="en-US" dirty="0" err="1"/>
              <a:t>Kabrick</a:t>
            </a:r>
            <a:r>
              <a:rPr lang="en-US" dirty="0"/>
              <a:t>, and J. Schuler. 2019. Temperate forests and soils. pp. 83-108 In: Global Change and Forest Soils https://doi.org/10.1016/B978-0-444-63998-1.00006-9.</a:t>
            </a:r>
          </a:p>
          <a:p>
            <a:endParaRPr lang="en-US" dirty="0"/>
          </a:p>
          <a:p>
            <a:r>
              <a:rPr lang="en-US" dirty="0"/>
              <a:t>Pine needle drop p. 58:</a:t>
            </a:r>
          </a:p>
          <a:p>
            <a:endParaRPr lang="en-US" dirty="0"/>
          </a:p>
          <a:p>
            <a:r>
              <a:rPr lang="en-US" dirty="0"/>
              <a:t>Kozlowski, T. T. and S. G. </a:t>
            </a:r>
            <a:r>
              <a:rPr lang="en-US" dirty="0" err="1"/>
              <a:t>Pallardy</a:t>
            </a:r>
            <a:r>
              <a:rPr lang="en-US" dirty="0"/>
              <a:t>. 1997. Physiology of Woody Plants. 2</a:t>
            </a:r>
            <a:r>
              <a:rPr lang="en-US" baseline="30000" dirty="0"/>
              <a:t>nd</a:t>
            </a:r>
            <a:r>
              <a:rPr lang="en-US" dirty="0"/>
              <a:t> Ed. Academic Press, New York. 411 pp.</a:t>
            </a:r>
          </a:p>
          <a:p>
            <a:endParaRPr lang="en-US" dirty="0"/>
          </a:p>
          <a:p>
            <a:r>
              <a:rPr lang="en-US" dirty="0"/>
              <a:t>Berg, B. and R. Laskowski 2006. Litter Decomposition: A guide to carbon and nutrient turnover. Academic Press. 421 pp.</a:t>
            </a:r>
          </a:p>
          <a:p>
            <a:endParaRPr lang="en-US" dirty="0"/>
          </a:p>
          <a:p>
            <a:r>
              <a:rPr lang="en-US" dirty="0"/>
              <a:t>Deciduous litter (leaves) more like grass/forb litter.</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10</a:t>
            </a:fld>
            <a:endParaRPr lang="en-US"/>
          </a:p>
        </p:txBody>
      </p:sp>
    </p:spTree>
    <p:extLst>
      <p:ext uri="{BB962C8B-B14F-4D97-AF65-F5344CB8AC3E}">
        <p14:creationId xmlns:p14="http://schemas.microsoft.com/office/powerpoint/2010/main" val="2110027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and diversity of soil organisms in the litter layer and soil will affect the decomposition of organic inputs, efficient cycling of carbon, and recycling of nutrients.</a:t>
            </a:r>
          </a:p>
          <a:p>
            <a:endParaRPr lang="en-US" dirty="0"/>
          </a:p>
          <a:p>
            <a:r>
              <a:rPr lang="en-US" dirty="0"/>
              <a:t>The activity of these organisms also contribute to creation of stable soil structure that enhances water flow and storage and aeration.</a:t>
            </a:r>
          </a:p>
        </p:txBody>
      </p:sp>
      <p:sp>
        <p:nvSpPr>
          <p:cNvPr id="4" name="Slide Number Placeholder 3"/>
          <p:cNvSpPr>
            <a:spLocks noGrp="1"/>
          </p:cNvSpPr>
          <p:nvPr>
            <p:ph type="sldNum" sz="quarter" idx="5"/>
          </p:nvPr>
        </p:nvSpPr>
        <p:spPr/>
        <p:txBody>
          <a:bodyPr/>
          <a:lstStyle/>
          <a:p>
            <a:fld id="{826BD091-4092-4F28-8EE7-CA2A94FFB267}" type="slidenum">
              <a:rPr lang="en-US" smtClean="0"/>
              <a:t>11</a:t>
            </a:fld>
            <a:endParaRPr lang="en-US"/>
          </a:p>
        </p:txBody>
      </p:sp>
    </p:spTree>
    <p:extLst>
      <p:ext uri="{BB962C8B-B14F-4D97-AF65-F5344CB8AC3E}">
        <p14:creationId xmlns:p14="http://schemas.microsoft.com/office/powerpoint/2010/main" val="4154653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panose="020B0604020202020204" pitchFamily="34" charset="0"/>
                <a:cs typeface="Arial" panose="020B0604020202020204" pitchFamily="34" charset="0"/>
              </a:rPr>
              <a:t>Soil and Water Conservation Society. 2000. Soil Biology Primer. 48 pp.</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12</a:t>
            </a:fld>
            <a:endParaRPr lang="en-US"/>
          </a:p>
        </p:txBody>
      </p:sp>
    </p:spTree>
    <p:extLst>
      <p:ext uri="{BB962C8B-B14F-4D97-AF65-F5344CB8AC3E}">
        <p14:creationId xmlns:p14="http://schemas.microsoft.com/office/powerpoint/2010/main" val="2567696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orbel-Bold"/>
              </a:rPr>
              <a:t>This review paper highlights differences in invertebrate soil fauna functional groups among different land covers and climate zones. It is a global analysis so findings may not directly apply to U.S. ecosystems.</a:t>
            </a:r>
          </a:p>
          <a:p>
            <a:pPr algn="l"/>
            <a:endParaRPr lang="en-US" sz="1200" b="0" i="0" u="none" strike="noStrike" baseline="0" dirty="0">
              <a:latin typeface="Corbel-Bold"/>
            </a:endParaRPr>
          </a:p>
          <a:p>
            <a:pPr algn="l"/>
            <a:r>
              <a:rPr lang="en-US" sz="1200" b="0" i="0" u="none" strike="noStrike" baseline="0" dirty="0">
                <a:latin typeface="Corbel-Bold"/>
              </a:rPr>
              <a:t>Temperate grasslands have greater amount of soil fauna while temperate forests have greater functional diversity.</a:t>
            </a:r>
          </a:p>
          <a:p>
            <a:pPr algn="l"/>
            <a:endParaRPr lang="en-US" sz="1200" b="0" i="0" u="none" strike="noStrike" baseline="0" dirty="0">
              <a:latin typeface="Corbel-Bold"/>
            </a:endParaRPr>
          </a:p>
          <a:p>
            <a:pPr algn="l"/>
            <a:r>
              <a:rPr lang="en-US" sz="1200" b="0" i="0" u="none" strike="noStrike" baseline="0" dirty="0">
                <a:latin typeface="Corbel-Bold"/>
              </a:rPr>
              <a:t>There is no mention of whether any of the grasslands or forests were grazed by livestock or wildlife.</a:t>
            </a:r>
          </a:p>
          <a:p>
            <a:pPr algn="l"/>
            <a:endParaRPr lang="en-US" sz="1200" b="0" i="0" u="none" strike="noStrike" baseline="0" dirty="0">
              <a:latin typeface="Corbel-Bold"/>
            </a:endParaRPr>
          </a:p>
          <a:p>
            <a:pPr algn="l"/>
            <a:r>
              <a:rPr lang="en-US" sz="1200" b="0" i="0" u="none" strike="noStrike" baseline="0" dirty="0">
                <a:latin typeface="Corbel-Bold"/>
              </a:rPr>
              <a:t>Petr </a:t>
            </a:r>
            <a:r>
              <a:rPr lang="en-US" sz="1200" b="0" i="0" u="none" strike="noStrike" baseline="0" dirty="0" err="1">
                <a:latin typeface="Corbel-Bold"/>
              </a:rPr>
              <a:t>Heděnec</a:t>
            </a:r>
            <a:r>
              <a:rPr lang="en-US" sz="1200" b="0" i="0" u="none" strike="noStrike" baseline="0" dirty="0">
                <a:latin typeface="Corbel-Bold"/>
              </a:rPr>
              <a:t>, Juan Jose Jiménez, Jabbar Moradi, Xavier Domene, </a:t>
            </a:r>
            <a:r>
              <a:rPr lang="en-US" sz="1200" b="0" i="0" u="none" strike="noStrike" baseline="0" dirty="0" err="1">
                <a:latin typeface="Corbel-Bold"/>
              </a:rPr>
              <a:t>Davorka</a:t>
            </a:r>
            <a:r>
              <a:rPr lang="en-US" sz="1200" b="0" i="0" u="none" strike="noStrike" baseline="0" dirty="0">
                <a:latin typeface="Corbel-Bold"/>
              </a:rPr>
              <a:t> Hackenberger, Sebastien Barot, Aline </a:t>
            </a:r>
            <a:r>
              <a:rPr lang="en-US" sz="1200" b="0" i="0" u="none" strike="noStrike" baseline="0" dirty="0" err="1">
                <a:latin typeface="Corbel-Bold"/>
              </a:rPr>
              <a:t>Frossard</a:t>
            </a:r>
            <a:r>
              <a:rPr lang="en-US" sz="1200" b="0" i="0" u="none" strike="noStrike" baseline="0" dirty="0">
                <a:latin typeface="Corbel-Bold"/>
              </a:rPr>
              <a:t>, Lidia </a:t>
            </a:r>
            <a:r>
              <a:rPr lang="en-US" sz="1200" b="0" i="0" u="none" strike="noStrike" baseline="0" dirty="0" err="1">
                <a:latin typeface="Corbel-Bold"/>
              </a:rPr>
              <a:t>Oktaba</a:t>
            </a:r>
            <a:r>
              <a:rPr lang="en-US" sz="1200" b="0" i="0" u="none" strike="noStrike" baseline="0" dirty="0">
                <a:latin typeface="Corbel-Bold"/>
              </a:rPr>
              <a:t>, Juliane </a:t>
            </a:r>
            <a:r>
              <a:rPr lang="en-US" sz="1200" b="0" i="0" u="none" strike="noStrike" baseline="0" dirty="0" err="1">
                <a:latin typeface="Corbel-Bold"/>
              </a:rPr>
              <a:t>Filser</a:t>
            </a:r>
            <a:r>
              <a:rPr lang="en-US" sz="1200" b="0" i="0" u="none" strike="noStrike" baseline="0" dirty="0">
                <a:latin typeface="Corbel-Bold"/>
              </a:rPr>
              <a:t>,</a:t>
            </a:r>
          </a:p>
          <a:p>
            <a:pPr algn="l"/>
            <a:r>
              <a:rPr lang="en-US" sz="1200" b="0" i="0" u="none" strike="noStrike" baseline="0" dirty="0">
                <a:latin typeface="Corbel-Bold"/>
              </a:rPr>
              <a:t>Pavel </a:t>
            </a:r>
            <a:r>
              <a:rPr lang="en-US" sz="1200" b="0" i="0" u="none" strike="noStrike" baseline="0" dirty="0" err="1">
                <a:latin typeface="Corbel-Bold"/>
              </a:rPr>
              <a:t>Kindlmann</a:t>
            </a:r>
            <a:r>
              <a:rPr lang="en-US" sz="1200" b="0" i="0" u="none" strike="noStrike" baseline="0" dirty="0">
                <a:latin typeface="Corbel-Bold"/>
              </a:rPr>
              <a:t> &amp; Jan </a:t>
            </a:r>
            <a:r>
              <a:rPr lang="en-US" sz="1200" b="0" i="0" u="none" strike="noStrike" baseline="0" dirty="0" err="1">
                <a:latin typeface="Corbel-Bold"/>
              </a:rPr>
              <a:t>Frouz</a:t>
            </a:r>
            <a:r>
              <a:rPr lang="en-US" sz="1200" b="0" i="0" u="none" strike="noStrike" baseline="0" dirty="0">
                <a:latin typeface="Corbel-Bold"/>
              </a:rPr>
              <a:t>. Global distribution of soil fauna functional groups and their estimated litter consumption across biomes.</a:t>
            </a:r>
          </a:p>
          <a:p>
            <a:pPr algn="l"/>
            <a:r>
              <a:rPr lang="en-US" sz="1200" b="0" i="0" u="none" strike="noStrike" baseline="0" dirty="0">
                <a:latin typeface="Corbel-Bold"/>
              </a:rPr>
              <a:t>Scientific Reports </a:t>
            </a:r>
            <a:r>
              <a:rPr lang="en-US" sz="1200" b="0" i="0" u="none" strike="noStrike" baseline="0" dirty="0">
                <a:latin typeface="Corbel2"/>
              </a:rPr>
              <a:t>| (2022) 12:17362 | </a:t>
            </a:r>
            <a:r>
              <a:rPr lang="en-US" sz="1200" b="0" i="0" u="none" strike="noStrike" baseline="0" dirty="0">
                <a:latin typeface="Corbel" panose="020B0503020204020204" pitchFamily="34" charset="0"/>
              </a:rPr>
              <a:t>https://doi.org/10.1038/s41598-022-21563-z</a:t>
            </a:r>
          </a:p>
          <a:p>
            <a:pPr algn="l"/>
            <a:endParaRPr lang="en-US" b="0" dirty="0"/>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13</a:t>
            </a:fld>
            <a:endParaRPr lang="en-US"/>
          </a:p>
        </p:txBody>
      </p:sp>
    </p:spTree>
    <p:extLst>
      <p:ext uri="{BB962C8B-B14F-4D97-AF65-F5344CB8AC3E}">
        <p14:creationId xmlns:p14="http://schemas.microsoft.com/office/powerpoint/2010/main" val="1623553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orbel-Bold"/>
              </a:rPr>
              <a:t>Note that increasing temperature (red tinted boxes) has a negative impact on several functional groups, i.e., warmer temperatures lead to lower numbers of most groups except termites, ants, and litter feeding mesofauna.</a:t>
            </a:r>
          </a:p>
          <a:p>
            <a:pPr algn="l"/>
            <a:endParaRPr lang="en-US" sz="1200" b="0" i="0" u="none" strike="noStrike" baseline="0" dirty="0">
              <a:latin typeface="Corbel-Bold"/>
            </a:endParaRPr>
          </a:p>
          <a:p>
            <a:pPr algn="l"/>
            <a:r>
              <a:rPr lang="en-US" sz="1200" b="0" i="0" u="none" strike="noStrike" baseline="0" dirty="0">
                <a:latin typeface="Corbel-Bold"/>
              </a:rPr>
              <a:t>Petr </a:t>
            </a:r>
            <a:r>
              <a:rPr lang="en-US" sz="1200" b="0" i="0" u="none" strike="noStrike" baseline="0" dirty="0" err="1">
                <a:latin typeface="Corbel-Bold"/>
              </a:rPr>
              <a:t>Heděnec</a:t>
            </a:r>
            <a:r>
              <a:rPr lang="en-US" sz="1200" b="0" i="0" u="none" strike="noStrike" baseline="0" dirty="0">
                <a:latin typeface="Corbel-Bold"/>
              </a:rPr>
              <a:t>, Juan Jose Jiménez, Jabbar Moradi, Xavier Domene, </a:t>
            </a:r>
            <a:r>
              <a:rPr lang="en-US" sz="1200" b="0" i="0" u="none" strike="noStrike" baseline="0" dirty="0" err="1">
                <a:latin typeface="Corbel-Bold"/>
              </a:rPr>
              <a:t>Davorka</a:t>
            </a:r>
            <a:r>
              <a:rPr lang="en-US" sz="1200" b="0" i="0" u="none" strike="noStrike" baseline="0" dirty="0">
                <a:latin typeface="Corbel-Bold"/>
              </a:rPr>
              <a:t> Hackenberger, Sebastien Barot, Aline </a:t>
            </a:r>
            <a:r>
              <a:rPr lang="en-US" sz="1200" b="0" i="0" u="none" strike="noStrike" baseline="0" dirty="0" err="1">
                <a:latin typeface="Corbel-Bold"/>
              </a:rPr>
              <a:t>Frossard</a:t>
            </a:r>
            <a:r>
              <a:rPr lang="en-US" sz="1200" b="0" i="0" u="none" strike="noStrike" baseline="0" dirty="0">
                <a:latin typeface="Corbel-Bold"/>
              </a:rPr>
              <a:t>, Lidia </a:t>
            </a:r>
            <a:r>
              <a:rPr lang="en-US" sz="1200" b="0" i="0" u="none" strike="noStrike" baseline="0" dirty="0" err="1">
                <a:latin typeface="Corbel-Bold"/>
              </a:rPr>
              <a:t>Oktaba</a:t>
            </a:r>
            <a:r>
              <a:rPr lang="en-US" sz="1200" b="0" i="0" u="none" strike="noStrike" baseline="0" dirty="0">
                <a:latin typeface="Corbel-Bold"/>
              </a:rPr>
              <a:t>, Juliane </a:t>
            </a:r>
            <a:r>
              <a:rPr lang="en-US" sz="1200" b="0" i="0" u="none" strike="noStrike" baseline="0" dirty="0" err="1">
                <a:latin typeface="Corbel-Bold"/>
              </a:rPr>
              <a:t>Filser</a:t>
            </a:r>
            <a:r>
              <a:rPr lang="en-US" sz="1200" b="0" i="0" u="none" strike="noStrike" baseline="0" dirty="0">
                <a:latin typeface="Corbel-Bold"/>
              </a:rPr>
              <a:t>,</a:t>
            </a:r>
          </a:p>
          <a:p>
            <a:pPr algn="l"/>
            <a:r>
              <a:rPr lang="en-US" sz="1200" b="0" i="0" u="none" strike="noStrike" baseline="0" dirty="0">
                <a:latin typeface="Corbel-Bold"/>
              </a:rPr>
              <a:t>Pavel </a:t>
            </a:r>
            <a:r>
              <a:rPr lang="en-US" sz="1200" b="0" i="0" u="none" strike="noStrike" baseline="0" dirty="0" err="1">
                <a:latin typeface="Corbel-Bold"/>
              </a:rPr>
              <a:t>Kindlmann</a:t>
            </a:r>
            <a:r>
              <a:rPr lang="en-US" sz="1200" b="0" i="0" u="none" strike="noStrike" baseline="0" dirty="0">
                <a:latin typeface="Corbel-Bold"/>
              </a:rPr>
              <a:t> &amp; Jan </a:t>
            </a:r>
            <a:r>
              <a:rPr lang="en-US" sz="1200" b="0" i="0" u="none" strike="noStrike" baseline="0" dirty="0" err="1">
                <a:latin typeface="Corbel-Bold"/>
              </a:rPr>
              <a:t>Frouz</a:t>
            </a:r>
            <a:r>
              <a:rPr lang="en-US" sz="1200" b="0" i="0" u="none" strike="noStrike" baseline="0" dirty="0">
                <a:latin typeface="Corbel-Bold"/>
              </a:rPr>
              <a:t>. Global distribution of soil fauna functional groups and their estimated litter consumption across biomes.</a:t>
            </a:r>
          </a:p>
          <a:p>
            <a:pPr algn="l"/>
            <a:r>
              <a:rPr lang="en-US" sz="1200" b="0" i="0" u="none" strike="noStrike" baseline="0" dirty="0">
                <a:latin typeface="Corbel-Bold"/>
              </a:rPr>
              <a:t>Scientific Reports </a:t>
            </a:r>
            <a:r>
              <a:rPr lang="en-US" sz="1200" b="0" i="0" u="none" strike="noStrike" baseline="0" dirty="0">
                <a:latin typeface="Corbel2"/>
              </a:rPr>
              <a:t>| (2022) 12:17362 | </a:t>
            </a:r>
            <a:r>
              <a:rPr lang="en-US" sz="1200" b="0" i="0" u="none" strike="noStrike" baseline="0" dirty="0">
                <a:latin typeface="Corbel" panose="020B0503020204020204" pitchFamily="34" charset="0"/>
              </a:rPr>
              <a:t>https://doi.org/10.1038/s41598-022-21563-z</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14</a:t>
            </a:fld>
            <a:endParaRPr lang="en-US"/>
          </a:p>
        </p:txBody>
      </p:sp>
    </p:spTree>
    <p:extLst>
      <p:ext uri="{BB962C8B-B14F-4D97-AF65-F5344CB8AC3E}">
        <p14:creationId xmlns:p14="http://schemas.microsoft.com/office/powerpoint/2010/main" val="2568517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Corbel-Bold"/>
              </a:rPr>
              <a:t>Most of the annual litterfall is consumed by litter feeding fauna in both temperate grasslands and forests, which produce comparable amounts of annual litterfall.</a:t>
            </a:r>
          </a:p>
          <a:p>
            <a:pPr algn="l"/>
            <a:endParaRPr lang="en-US" sz="1200" b="0" i="0" u="none" strike="noStrike" baseline="0" dirty="0">
              <a:latin typeface="Corbel-Bold"/>
            </a:endParaRPr>
          </a:p>
          <a:p>
            <a:pPr algn="l"/>
            <a:r>
              <a:rPr lang="en-US" sz="1200" b="0" i="0" u="none" strike="noStrike" baseline="0" dirty="0">
                <a:latin typeface="Corbel-Bold"/>
              </a:rPr>
              <a:t>This contrasts with fine root biomass where only a small proportion of the annual fine root growth is consumed by root feeding herbivores.</a:t>
            </a:r>
          </a:p>
          <a:p>
            <a:pPr algn="l"/>
            <a:endParaRPr lang="en-US" sz="1200" b="0" i="0" u="none" strike="noStrike" baseline="0" dirty="0">
              <a:latin typeface="Corbel-Bold"/>
            </a:endParaRPr>
          </a:p>
          <a:p>
            <a:pPr algn="l"/>
            <a:r>
              <a:rPr lang="en-US" sz="1200" b="0" i="0" u="none" strike="noStrike" baseline="0" dirty="0">
                <a:latin typeface="Corbel-Bold"/>
              </a:rPr>
              <a:t>Note that temperate grasslands produce significantly more fine root biomass than temperate forests.</a:t>
            </a:r>
          </a:p>
          <a:p>
            <a:pPr algn="l"/>
            <a:endParaRPr lang="en-US" sz="1200" b="0" i="0" u="none" strike="noStrike" baseline="0" dirty="0">
              <a:latin typeface="Corbel-Bold"/>
            </a:endParaRPr>
          </a:p>
          <a:p>
            <a:pPr algn="l"/>
            <a:endParaRPr lang="en-US" sz="1200" b="0" i="0" u="none" strike="noStrike" baseline="0" dirty="0">
              <a:latin typeface="Corbel-Bold"/>
            </a:endParaRPr>
          </a:p>
          <a:p>
            <a:pPr algn="l"/>
            <a:endParaRPr lang="en-US" sz="1200" b="0" i="0" u="none" strike="noStrike" baseline="0" dirty="0">
              <a:latin typeface="Corbel-Bold"/>
            </a:endParaRPr>
          </a:p>
          <a:p>
            <a:pPr algn="l"/>
            <a:r>
              <a:rPr lang="en-US" sz="1200" b="0" i="0" u="none" strike="noStrike" baseline="0" dirty="0">
                <a:latin typeface="Corbel-Bold"/>
              </a:rPr>
              <a:t>Petr </a:t>
            </a:r>
            <a:r>
              <a:rPr lang="en-US" sz="1200" b="0" i="0" u="none" strike="noStrike" baseline="0" dirty="0" err="1">
                <a:latin typeface="Corbel-Bold"/>
              </a:rPr>
              <a:t>Heděnec</a:t>
            </a:r>
            <a:r>
              <a:rPr lang="en-US" sz="1200" b="0" i="0" u="none" strike="noStrike" baseline="0" dirty="0">
                <a:latin typeface="Corbel-Bold"/>
              </a:rPr>
              <a:t>, Juan Jose Jiménez, Jabbar Moradi, Xavier Domene, </a:t>
            </a:r>
            <a:r>
              <a:rPr lang="en-US" sz="1200" b="0" i="0" u="none" strike="noStrike" baseline="0" dirty="0" err="1">
                <a:latin typeface="Corbel-Bold"/>
              </a:rPr>
              <a:t>Davorka</a:t>
            </a:r>
            <a:r>
              <a:rPr lang="en-US" sz="1200" b="0" i="0" u="none" strike="noStrike" baseline="0" dirty="0">
                <a:latin typeface="Corbel-Bold"/>
              </a:rPr>
              <a:t> Hackenberger, Sebastien Barot, Aline </a:t>
            </a:r>
            <a:r>
              <a:rPr lang="en-US" sz="1200" b="0" i="0" u="none" strike="noStrike" baseline="0" dirty="0" err="1">
                <a:latin typeface="Corbel-Bold"/>
              </a:rPr>
              <a:t>Frossard</a:t>
            </a:r>
            <a:r>
              <a:rPr lang="en-US" sz="1200" b="0" i="0" u="none" strike="noStrike" baseline="0" dirty="0">
                <a:latin typeface="Corbel-Bold"/>
              </a:rPr>
              <a:t>, Lidia </a:t>
            </a:r>
            <a:r>
              <a:rPr lang="en-US" sz="1200" b="0" i="0" u="none" strike="noStrike" baseline="0" dirty="0" err="1">
                <a:latin typeface="Corbel-Bold"/>
              </a:rPr>
              <a:t>Oktaba</a:t>
            </a:r>
            <a:r>
              <a:rPr lang="en-US" sz="1200" b="0" i="0" u="none" strike="noStrike" baseline="0" dirty="0">
                <a:latin typeface="Corbel-Bold"/>
              </a:rPr>
              <a:t>, Juliane </a:t>
            </a:r>
            <a:r>
              <a:rPr lang="en-US" sz="1200" b="0" i="0" u="none" strike="noStrike" baseline="0" dirty="0" err="1">
                <a:latin typeface="Corbel-Bold"/>
              </a:rPr>
              <a:t>Filser</a:t>
            </a:r>
            <a:r>
              <a:rPr lang="en-US" sz="1200" b="0" i="0" u="none" strike="noStrike" baseline="0" dirty="0">
                <a:latin typeface="Corbel-Bold"/>
              </a:rPr>
              <a:t>,</a:t>
            </a:r>
          </a:p>
          <a:p>
            <a:pPr algn="l"/>
            <a:r>
              <a:rPr lang="en-US" sz="1200" b="0" i="0" u="none" strike="noStrike" baseline="0" dirty="0">
                <a:latin typeface="Corbel-Bold"/>
              </a:rPr>
              <a:t>Pavel </a:t>
            </a:r>
            <a:r>
              <a:rPr lang="en-US" sz="1200" b="0" i="0" u="none" strike="noStrike" baseline="0" dirty="0" err="1">
                <a:latin typeface="Corbel-Bold"/>
              </a:rPr>
              <a:t>Kindlmann</a:t>
            </a:r>
            <a:r>
              <a:rPr lang="en-US" sz="1200" b="0" i="0" u="none" strike="noStrike" baseline="0" dirty="0">
                <a:latin typeface="Corbel-Bold"/>
              </a:rPr>
              <a:t> &amp; Jan </a:t>
            </a:r>
            <a:r>
              <a:rPr lang="en-US" sz="1200" b="0" i="0" u="none" strike="noStrike" baseline="0" dirty="0" err="1">
                <a:latin typeface="Corbel-Bold"/>
              </a:rPr>
              <a:t>Frouz</a:t>
            </a:r>
            <a:r>
              <a:rPr lang="en-US" sz="1200" b="0" i="0" u="none" strike="noStrike" baseline="0" dirty="0">
                <a:latin typeface="Corbel-Bold"/>
              </a:rPr>
              <a:t>. Global distribution of soil fauna functional groups and their estimated litter consumption across biomes.</a:t>
            </a:r>
          </a:p>
          <a:p>
            <a:pPr algn="l"/>
            <a:r>
              <a:rPr lang="en-US" sz="1200" b="0" i="0" u="none" strike="noStrike" baseline="0" dirty="0">
                <a:latin typeface="Corbel-Bold"/>
              </a:rPr>
              <a:t>Scientific Reports </a:t>
            </a:r>
            <a:r>
              <a:rPr lang="en-US" sz="1200" b="0" i="0" u="none" strike="noStrike" baseline="0" dirty="0">
                <a:latin typeface="Corbel2"/>
              </a:rPr>
              <a:t>| (2022) 12:17362 | </a:t>
            </a:r>
            <a:r>
              <a:rPr lang="en-US" sz="1200" b="0" i="0" u="none" strike="noStrike" baseline="0" dirty="0">
                <a:latin typeface="Corbel" panose="020B0503020204020204" pitchFamily="34" charset="0"/>
              </a:rPr>
              <a:t>https://doi.org/10.1038/s41598-022-21563-z</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15</a:t>
            </a:fld>
            <a:endParaRPr lang="en-US"/>
          </a:p>
        </p:txBody>
      </p:sp>
    </p:spTree>
    <p:extLst>
      <p:ext uri="{BB962C8B-B14F-4D97-AF65-F5344CB8AC3E}">
        <p14:creationId xmlns:p14="http://schemas.microsoft.com/office/powerpoint/2010/main" val="3325800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effectLst/>
                <a:latin typeface="Arial" panose="020B0604020202020204" pitchFamily="34" charset="0"/>
              </a:rPr>
              <a:t>Bonfante</a:t>
            </a:r>
            <a:r>
              <a:rPr lang="en-US" dirty="0">
                <a:effectLst/>
                <a:latin typeface="Arial" panose="020B0604020202020204" pitchFamily="34" charset="0"/>
              </a:rPr>
              <a:t>, P., and A. Genre. 2010. Mechanisms underlying beneficial plant-fungus interactions in mycorrhizal symbiosis. Nature Communications DOI:10.1038/ncomms1046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rPr>
              <a:t>Deciduous tree species: some </a:t>
            </a:r>
            <a:r>
              <a:rPr lang="en-US" dirty="0" err="1">
                <a:effectLst/>
                <a:latin typeface="Arial" panose="020B0604020202020204" pitchFamily="34" charset="0"/>
              </a:rPr>
              <a:t>Ecto</a:t>
            </a:r>
            <a:r>
              <a:rPr lang="en-US" dirty="0">
                <a:effectLst/>
                <a:latin typeface="Arial" panose="020B0604020202020204" pitchFamily="34" charset="0"/>
              </a:rPr>
              <a:t> and AMF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ffectLst/>
                <a:latin typeface="Arial" panose="020B0604020202020204" pitchFamily="34" charset="0"/>
              </a:rPr>
              <a:t>Most conifers </a:t>
            </a:r>
            <a:r>
              <a:rPr lang="en-US" dirty="0" err="1">
                <a:effectLst/>
                <a:latin typeface="Arial" panose="020B0604020202020204" pitchFamily="34" charset="0"/>
              </a:rPr>
              <a:t>Ecto</a:t>
            </a:r>
            <a:endParaRPr lang="en-US" dirty="0">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16</a:t>
            </a:fld>
            <a:endParaRPr lang="en-US"/>
          </a:p>
        </p:txBody>
      </p:sp>
    </p:spTree>
    <p:extLst>
      <p:ext uri="{BB962C8B-B14F-4D97-AF65-F5344CB8AC3E}">
        <p14:creationId xmlns:p14="http://schemas.microsoft.com/office/powerpoint/2010/main" val="2486791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Greater amounts of microbial biomass in soils support a larger and potentially more diverse microbial community. The value of most of these tests is in comparing land uses over time. If management practices result in greater microbial biomass that may be interpreted as a positive indicator for soil health.</a:t>
            </a:r>
          </a:p>
        </p:txBody>
      </p:sp>
      <p:sp>
        <p:nvSpPr>
          <p:cNvPr id="4" name="Slide Number Placeholder 3"/>
          <p:cNvSpPr>
            <a:spLocks noGrp="1"/>
          </p:cNvSpPr>
          <p:nvPr>
            <p:ph type="sldNum" sz="quarter" idx="5"/>
          </p:nvPr>
        </p:nvSpPr>
        <p:spPr/>
        <p:txBody>
          <a:bodyPr/>
          <a:lstStyle/>
          <a:p>
            <a:fld id="{826BD091-4092-4F28-8EE7-CA2A94FFB267}" type="slidenum">
              <a:rPr lang="en-US" smtClean="0"/>
              <a:t>17</a:t>
            </a:fld>
            <a:endParaRPr lang="en-US"/>
          </a:p>
        </p:txBody>
      </p:sp>
    </p:spTree>
    <p:extLst>
      <p:ext uri="{BB962C8B-B14F-4D97-AF65-F5344CB8AC3E}">
        <p14:creationId xmlns:p14="http://schemas.microsoft.com/office/powerpoint/2010/main" val="2719842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5E5E5E"/>
                </a:solidFill>
                <a:effectLst/>
                <a:latin typeface="Open Sans" pitchFamily="2" charset="0"/>
              </a:rPr>
              <a:t>Different labs/analytical techniques will result in different scales of values and interpretations. Repeated measures using the same techniques are needed to verify results/interpretations. Put more value on relative differences than absolute numbers. Best to use the same analysis.</a:t>
            </a:r>
          </a:p>
          <a:p>
            <a:endParaRPr lang="en-US" b="0" i="0">
              <a:solidFill>
                <a:srgbClr val="5E5E5E"/>
              </a:solidFill>
              <a:effectLst/>
              <a:latin typeface="Open Sans" pitchFamily="2" charset="0"/>
            </a:endParaRPr>
          </a:p>
          <a:p>
            <a:r>
              <a:rPr lang="en-US" b="0" i="0">
                <a:solidFill>
                  <a:srgbClr val="5E5E5E"/>
                </a:solidFill>
                <a:effectLst/>
                <a:latin typeface="Open Sans" pitchFamily="2" charset="0"/>
              </a:rPr>
              <a:t>https://microbiometer.com/</a:t>
            </a:r>
          </a:p>
          <a:p>
            <a:endParaRPr lang="en-US" b="0" i="0">
              <a:solidFill>
                <a:srgbClr val="5E5E5E"/>
              </a:solidFill>
              <a:effectLst/>
              <a:latin typeface="Open Sans" pitchFamily="2" charset="0"/>
            </a:endParaRPr>
          </a:p>
          <a:p>
            <a:r>
              <a:rPr lang="en-US" b="0" i="0" err="1">
                <a:solidFill>
                  <a:srgbClr val="5E5E5E"/>
                </a:solidFill>
                <a:effectLst/>
                <a:latin typeface="Open Sans" pitchFamily="2" charset="0"/>
              </a:rPr>
              <a:t>microBIOMETER</a:t>
            </a:r>
            <a:r>
              <a:rPr lang="en-US" b="0" i="0">
                <a:solidFill>
                  <a:srgbClr val="5E5E5E"/>
                </a:solidFill>
                <a:effectLst/>
                <a:latin typeface="Open Sans" pitchFamily="2" charset="0"/>
              </a:rPr>
              <a:t>® is a low cost, 20-minute on-site soil test for microbial biomass and fungal to bacterial ratio that allows you to quickly determine the health of your soil. </a:t>
            </a:r>
            <a:endParaRPr lang="en-US"/>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18</a:t>
            </a:fld>
            <a:endParaRPr lang="en-US"/>
          </a:p>
        </p:txBody>
      </p:sp>
    </p:spTree>
    <p:extLst>
      <p:ext uri="{BB962C8B-B14F-4D97-AF65-F5344CB8AC3E}">
        <p14:creationId xmlns:p14="http://schemas.microsoft.com/office/powerpoint/2010/main" val="1502096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Poudel, S., S. Bansal, S.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Podder</a:t>
            </a:r>
            <a:r>
              <a:rPr lang="en-US" sz="1200">
                <a:effectLst/>
                <a:latin typeface="Times New Roman" panose="02020603050405020304" pitchFamily="18" charset="0"/>
                <a:ea typeface="Times New Roman" panose="02020603050405020304" pitchFamily="18" charset="0"/>
                <a:cs typeface="Verdana" panose="020B0604030504040204" pitchFamily="34" charset="0"/>
              </a:rPr>
              <a:t>, B.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Paneru</a:t>
            </a:r>
            <a:r>
              <a:rPr lang="en-US" sz="1200">
                <a:effectLst/>
                <a:latin typeface="Times New Roman" panose="02020603050405020304" pitchFamily="18" charset="0"/>
                <a:ea typeface="Times New Roman" panose="02020603050405020304" pitchFamily="18" charset="0"/>
                <a:cs typeface="Verdana" panose="020B0604030504040204" pitchFamily="34" charset="0"/>
              </a:rPr>
              <a:t>, S. Karki, J. Fike, and S. Kumar. 2022. Conversion of open pasture to hardwood silvopasture enhanced soil health of an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ultisol</a:t>
            </a:r>
            <a:r>
              <a:rPr lang="en-US" sz="1200">
                <a:effectLst/>
                <a:latin typeface="Times New Roman" panose="02020603050405020304" pitchFamily="18" charset="0"/>
                <a:ea typeface="Times New Roman" panose="02020603050405020304" pitchFamily="18" charset="0"/>
                <a:cs typeface="Verdana" panose="020B0604030504040204" pitchFamily="34" charset="0"/>
              </a:rPr>
              <a:t>. Agroforestry Systems 96:1237-1247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https://doi.org/10.1007/s10457-022-00783-2</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19</a:t>
            </a:fld>
            <a:endParaRPr lang="en-US"/>
          </a:p>
        </p:txBody>
      </p:sp>
    </p:spTree>
    <p:extLst>
      <p:ext uri="{BB962C8B-B14F-4D97-AF65-F5344CB8AC3E}">
        <p14:creationId xmlns:p14="http://schemas.microsoft.com/office/powerpoint/2010/main" val="64615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ea typeface="Times New Roman" panose="02020603050405020304" pitchFamily="18" charset="0"/>
                <a:cs typeface="Verdana" panose="020B0604030504040204" pitchFamily="34" charset="0"/>
              </a:rPr>
              <a:t>Karki, S., R. Shange, R. </a:t>
            </a:r>
            <a:r>
              <a:rPr lang="en-US" sz="1200" err="1">
                <a:effectLst/>
                <a:ea typeface="Times New Roman" panose="02020603050405020304" pitchFamily="18" charset="0"/>
                <a:cs typeface="Verdana" panose="020B0604030504040204" pitchFamily="34" charset="0"/>
              </a:rPr>
              <a:t>Ankumah</a:t>
            </a:r>
            <a:r>
              <a:rPr lang="en-US" sz="1200">
                <a:effectLst/>
                <a:ea typeface="Times New Roman" panose="02020603050405020304" pitchFamily="18" charset="0"/>
                <a:cs typeface="Verdana" panose="020B0604030504040204" pitchFamily="34" charset="0"/>
              </a:rPr>
              <a:t>, W. </a:t>
            </a:r>
            <a:r>
              <a:rPr lang="en-US" sz="1200" err="1">
                <a:effectLst/>
                <a:ea typeface="Times New Roman" panose="02020603050405020304" pitchFamily="18" charset="0"/>
                <a:cs typeface="Verdana" panose="020B0604030504040204" pitchFamily="34" charset="0"/>
              </a:rPr>
              <a:t>McElhenney</a:t>
            </a:r>
            <a:r>
              <a:rPr lang="en-US" sz="1200">
                <a:effectLst/>
                <a:ea typeface="Times New Roman" panose="02020603050405020304" pitchFamily="18" charset="0"/>
                <a:cs typeface="Verdana" panose="020B0604030504040204" pitchFamily="34" charset="0"/>
              </a:rPr>
              <a:t>, O. </a:t>
            </a:r>
            <a:r>
              <a:rPr lang="en-US" sz="1200" err="1">
                <a:effectLst/>
                <a:ea typeface="Times New Roman" panose="02020603050405020304" pitchFamily="18" charset="0"/>
                <a:cs typeface="Verdana" panose="020B0604030504040204" pitchFamily="34" charset="0"/>
              </a:rPr>
              <a:t>Idehen</a:t>
            </a:r>
            <a:r>
              <a:rPr lang="en-US" sz="1200">
                <a:effectLst/>
                <a:ea typeface="Times New Roman" panose="02020603050405020304" pitchFamily="18" charset="0"/>
                <a:cs typeface="Verdana" panose="020B0604030504040204" pitchFamily="34" charset="0"/>
              </a:rPr>
              <a:t>, S. Poudel, and U. Karki. 2021. Comparative assessment of soil health indicators in response to woodland and silvopasture land use systems. Agroforestry Systems 95:227–240. </a:t>
            </a:r>
            <a:r>
              <a:rPr lang="en-US" sz="1200" u="sng">
                <a:solidFill>
                  <a:srgbClr val="0000FF"/>
                </a:solidFill>
                <a:effectLst/>
                <a:ea typeface="Times New Roman" panose="02020603050405020304" pitchFamily="18" charset="0"/>
                <a:cs typeface="Verdana" panose="020B0604030504040204" pitchFamily="34" charset="0"/>
                <a:hlinkClick r:id="rId3"/>
              </a:rPr>
              <a:t>https://doi.org/10.1007/s10457-020-00577-4</a:t>
            </a:r>
            <a:endParaRPr lang="en-US" sz="12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20</a:t>
            </a:fld>
            <a:endParaRPr lang="en-US"/>
          </a:p>
        </p:txBody>
      </p:sp>
    </p:spTree>
    <p:extLst>
      <p:ext uri="{BB962C8B-B14F-4D97-AF65-F5344CB8AC3E}">
        <p14:creationId xmlns:p14="http://schemas.microsoft.com/office/powerpoint/2010/main" val="2110725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distribution, and health of plant roots are all important for supporting productive forage and tree growth.</a:t>
            </a:r>
          </a:p>
        </p:txBody>
      </p:sp>
      <p:sp>
        <p:nvSpPr>
          <p:cNvPr id="4" name="Slide Number Placeholder 3"/>
          <p:cNvSpPr>
            <a:spLocks noGrp="1"/>
          </p:cNvSpPr>
          <p:nvPr>
            <p:ph type="sldNum" sz="quarter" idx="5"/>
          </p:nvPr>
        </p:nvSpPr>
        <p:spPr/>
        <p:txBody>
          <a:bodyPr/>
          <a:lstStyle/>
          <a:p>
            <a:fld id="{826BD091-4092-4F28-8EE7-CA2A94FFB267}" type="slidenum">
              <a:rPr lang="en-US" smtClean="0"/>
              <a:t>21</a:t>
            </a:fld>
            <a:endParaRPr lang="en-US"/>
          </a:p>
        </p:txBody>
      </p:sp>
    </p:spTree>
    <p:extLst>
      <p:ext uri="{BB962C8B-B14F-4D97-AF65-F5344CB8AC3E}">
        <p14:creationId xmlns:p14="http://schemas.microsoft.com/office/powerpoint/2010/main" val="3812092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Wilde, S. A. 1958. Forest Soils – Their Properties and Relation to Silviculture. The Ronald Press Company, New York. 537 pp. </a:t>
            </a:r>
          </a:p>
          <a:p>
            <a:endParaRPr lang="en-US" dirty="0"/>
          </a:p>
        </p:txBody>
      </p:sp>
      <p:sp>
        <p:nvSpPr>
          <p:cNvPr id="4" name="Slide Number Placeholder 3"/>
          <p:cNvSpPr>
            <a:spLocks noGrp="1"/>
          </p:cNvSpPr>
          <p:nvPr>
            <p:ph type="sldNum" sz="quarter" idx="5"/>
          </p:nvPr>
        </p:nvSpPr>
        <p:spPr/>
        <p:txBody>
          <a:bodyPr/>
          <a:lstStyle/>
          <a:p>
            <a:fld id="{826BD091-4092-4F28-8EE7-CA2A94FFB267}" type="slidenum">
              <a:rPr lang="en-US" smtClean="0"/>
              <a:t>22</a:t>
            </a:fld>
            <a:endParaRPr lang="en-US"/>
          </a:p>
        </p:txBody>
      </p:sp>
    </p:spTree>
    <p:extLst>
      <p:ext uri="{BB962C8B-B14F-4D97-AF65-F5344CB8AC3E}">
        <p14:creationId xmlns:p14="http://schemas.microsoft.com/office/powerpoint/2010/main" val="3032482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ffectLst/>
                <a:ea typeface="Times New Roman" panose="02020603050405020304" pitchFamily="18" charset="0"/>
                <a:cs typeface="Verdana" panose="020B0604030504040204" pitchFamily="34" charset="0"/>
              </a:rPr>
              <a:t>Stone, E. L. and P. J. Kalisz. 1991. On the maximum extent of tree roots. Forest Ecol. Manage. 46:59-102.</a:t>
            </a:r>
            <a:r>
              <a:rPr lang="en-US" sz="1200" b="1">
                <a:latin typeface="Montserrat" pitchFamily="2" charset="0"/>
                <a:ea typeface="Times New Roman" panose="02020603050405020304" pitchFamily="18" charset="0"/>
                <a:cs typeface="Verdana" panose="020B0604030504040204" pitchFamily="34" charset="0"/>
              </a:rPr>
              <a:t>  </a:t>
            </a:r>
            <a:r>
              <a:rPr lang="en-US" sz="1200" b="1">
                <a:latin typeface="Montserrat" pitchFamily="2" charset="0"/>
                <a:ea typeface="Times New Roman" panose="02020603050405020304" pitchFamily="18" charset="0"/>
                <a:cs typeface="Verdana" panose="020B0604030504040204" pitchFamily="34" charset="0"/>
                <a:hlinkClick r:id="rId3"/>
              </a:rPr>
              <a:t>https://doi.org/10.1016/0378-1127(91)90245-Q</a:t>
            </a:r>
            <a:endParaRPr lang="en-US" sz="1200" b="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23</a:t>
            </a:fld>
            <a:endParaRPr lang="en-US"/>
          </a:p>
        </p:txBody>
      </p:sp>
    </p:spTree>
    <p:extLst>
      <p:ext uri="{BB962C8B-B14F-4D97-AF65-F5344CB8AC3E}">
        <p14:creationId xmlns:p14="http://schemas.microsoft.com/office/powerpoint/2010/main" val="4218213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Bulk density and soil structure affect soil porosity, which is critical for water and air flow to support plant and fauna growth.</a:t>
            </a:r>
          </a:p>
        </p:txBody>
      </p:sp>
      <p:sp>
        <p:nvSpPr>
          <p:cNvPr id="4" name="Slide Number Placeholder 3"/>
          <p:cNvSpPr>
            <a:spLocks noGrp="1"/>
          </p:cNvSpPr>
          <p:nvPr>
            <p:ph type="sldNum" sz="quarter" idx="5"/>
          </p:nvPr>
        </p:nvSpPr>
        <p:spPr/>
        <p:txBody>
          <a:bodyPr/>
          <a:lstStyle/>
          <a:p>
            <a:fld id="{826BD091-4092-4F28-8EE7-CA2A94FFB267}" type="slidenum">
              <a:rPr lang="en-US" smtClean="0"/>
              <a:t>25</a:t>
            </a:fld>
            <a:endParaRPr lang="en-US"/>
          </a:p>
        </p:txBody>
      </p:sp>
    </p:spTree>
    <p:extLst>
      <p:ext uri="{BB962C8B-B14F-4D97-AF65-F5344CB8AC3E}">
        <p14:creationId xmlns:p14="http://schemas.microsoft.com/office/powerpoint/2010/main" val="767486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Sharrow, S. H. 2007. Soil compaction by grazing livestock in silvopastures as evidenced by changes in soil physical properties. Agroforestry Systems 71:215–223. DOI 10.1007/s10457-007-9083-4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a:latin typeface="AdvPTimes"/>
              </a:rPr>
              <a:t>Philomath silty clay (</a:t>
            </a:r>
            <a:r>
              <a:rPr lang="en-US" sz="1200" b="0" i="0" u="none" strike="noStrike" baseline="0" err="1">
                <a:latin typeface="AdvPTimes"/>
              </a:rPr>
              <a:t>Vertic</a:t>
            </a:r>
            <a:r>
              <a:rPr lang="en-US" sz="1200" b="0" i="0" u="none" strike="noStrike" baseline="0">
                <a:latin typeface="AdvPTimes"/>
              </a:rPr>
              <a:t> </a:t>
            </a:r>
            <a:r>
              <a:rPr lang="en-US" sz="1200" b="0" i="0" u="none" strike="noStrike" baseline="0" err="1">
                <a:latin typeface="AdvPTimes"/>
              </a:rPr>
              <a:t>Haploxerol</a:t>
            </a:r>
            <a:r>
              <a:rPr lang="en-US" sz="1200" b="0" i="0" u="none" strike="noStrike" baseline="0">
                <a:latin typeface="AdvPTimes"/>
              </a:rPr>
              <a:t>), which is a shallow (&lt;35 mm deep), cracking clay developing above a basalt lava flow. These results may be a result of this soil type.</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26</a:t>
            </a:fld>
            <a:endParaRPr lang="en-US"/>
          </a:p>
        </p:txBody>
      </p:sp>
    </p:spTree>
    <p:extLst>
      <p:ext uri="{BB962C8B-B14F-4D97-AF65-F5344CB8AC3E}">
        <p14:creationId xmlns:p14="http://schemas.microsoft.com/office/powerpoint/2010/main" val="42098509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effectLst/>
                <a:latin typeface="Times New Roman" panose="02020603050405020304" pitchFamily="18" charset="0"/>
                <a:ea typeface="Times New Roman" panose="02020603050405020304" pitchFamily="18" charset="0"/>
                <a:cs typeface="Verdana" panose="020B0604030504040204" pitchFamily="34" charset="0"/>
              </a:rPr>
              <a:t>Orefice</a:t>
            </a:r>
            <a:r>
              <a:rPr lang="en-US" sz="1200">
                <a:effectLst/>
                <a:latin typeface="Times New Roman" panose="02020603050405020304" pitchFamily="18" charset="0"/>
                <a:ea typeface="Times New Roman" panose="02020603050405020304" pitchFamily="18" charset="0"/>
                <a:cs typeface="Verdana" panose="020B0604030504040204" pitchFamily="34" charset="0"/>
              </a:rPr>
              <a:t>, J., R. G. Smith, J. Carroll, H.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Asbjornsen</a:t>
            </a:r>
            <a:r>
              <a:rPr lang="en-US" sz="1200">
                <a:effectLst/>
                <a:latin typeface="Times New Roman" panose="02020603050405020304" pitchFamily="18" charset="0"/>
                <a:ea typeface="Times New Roman" panose="02020603050405020304" pitchFamily="18" charset="0"/>
                <a:cs typeface="Verdana" panose="020B0604030504040204" pitchFamily="34" charset="0"/>
              </a:rPr>
              <a:t>, and D.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Kelting</a:t>
            </a:r>
            <a:r>
              <a:rPr lang="en-US" sz="1200">
                <a:effectLst/>
                <a:latin typeface="Times New Roman" panose="02020603050405020304" pitchFamily="18" charset="0"/>
                <a:ea typeface="Times New Roman" panose="02020603050405020304" pitchFamily="18" charset="0"/>
                <a:cs typeface="Verdana" panose="020B0604030504040204" pitchFamily="34" charset="0"/>
              </a:rPr>
              <a:t>. 2017. Soil and understory plant dynamics during conversion of forest to silvopasture, open pasture, and woodlot. Agroforestry Systems 91:729-739. DOI 10.1007/s10457-016-0040-y</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27</a:t>
            </a:fld>
            <a:endParaRPr lang="en-US"/>
          </a:p>
        </p:txBody>
      </p:sp>
    </p:spTree>
    <p:extLst>
      <p:ext uri="{BB962C8B-B14F-4D97-AF65-F5344CB8AC3E}">
        <p14:creationId xmlns:p14="http://schemas.microsoft.com/office/powerpoint/2010/main" val="27193726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Stewart, A., A. Coble, A. R.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Contosta</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J. N.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Orefice</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R. G. Smith, and H.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Asbjornsen</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2019. </a:t>
            </a:r>
            <a:r>
              <a:rPr lang="en-US" sz="1200">
                <a:effectLst/>
                <a:latin typeface="Times New Roman" panose="02020603050405020304" pitchFamily="18" charset="0"/>
                <a:ea typeface="Times New Roman" panose="02020603050405020304" pitchFamily="18" charset="0"/>
                <a:cs typeface="Verdana" panose="020B0604030504040204" pitchFamily="34" charset="0"/>
              </a:rPr>
              <a:t>Forest conversion to silvopasture and open pasture: effects on soil hydraulic properties. Agroforestry Systems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https://doi.org/10.1007/s10457-019-00454-9</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28</a:t>
            </a:fld>
            <a:endParaRPr lang="en-US"/>
          </a:p>
        </p:txBody>
      </p:sp>
    </p:spTree>
    <p:extLst>
      <p:ext uri="{BB962C8B-B14F-4D97-AF65-F5344CB8AC3E}">
        <p14:creationId xmlns:p14="http://schemas.microsoft.com/office/powerpoint/2010/main" val="2678483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Surface soil properties will determine infiltration rate while soil texture, SOM content, and soil structure affect how much plant available water is stored in the root zone.</a:t>
            </a:r>
          </a:p>
        </p:txBody>
      </p:sp>
      <p:sp>
        <p:nvSpPr>
          <p:cNvPr id="4" name="Slide Number Placeholder 3"/>
          <p:cNvSpPr>
            <a:spLocks noGrp="1"/>
          </p:cNvSpPr>
          <p:nvPr>
            <p:ph type="sldNum" sz="quarter" idx="5"/>
          </p:nvPr>
        </p:nvSpPr>
        <p:spPr/>
        <p:txBody>
          <a:bodyPr/>
          <a:lstStyle/>
          <a:p>
            <a:fld id="{826BD091-4092-4F28-8EE7-CA2A94FFB267}" type="slidenum">
              <a:rPr lang="en-US" smtClean="0"/>
              <a:t>29</a:t>
            </a:fld>
            <a:endParaRPr lang="en-US"/>
          </a:p>
        </p:txBody>
      </p:sp>
    </p:spTree>
    <p:extLst>
      <p:ext uri="{BB962C8B-B14F-4D97-AF65-F5344CB8AC3E}">
        <p14:creationId xmlns:p14="http://schemas.microsoft.com/office/powerpoint/2010/main" val="71567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Sharrow, S. H. 2007. Soil compaction by grazing livestock in silvopastures as evidenced by changes in soil physical properties. Agroforestry Systems 71:215–223. DOI 10.1007/s10457-007-9083-4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a:latin typeface="AdvPTimes"/>
              </a:rPr>
              <a:t>Philomath silty clay (</a:t>
            </a:r>
            <a:r>
              <a:rPr lang="en-US" sz="1200" b="0" i="0" u="none" strike="noStrike" baseline="0" err="1">
                <a:latin typeface="AdvPTimes"/>
              </a:rPr>
              <a:t>Vertic</a:t>
            </a:r>
            <a:r>
              <a:rPr lang="en-US" sz="1200" b="0" i="0" u="none" strike="noStrike" baseline="0">
                <a:latin typeface="AdvPTimes"/>
              </a:rPr>
              <a:t> </a:t>
            </a:r>
            <a:r>
              <a:rPr lang="en-US" sz="1200" b="0" i="0" u="none" strike="noStrike" baseline="0" err="1">
                <a:latin typeface="AdvPTimes"/>
              </a:rPr>
              <a:t>Haploxerol</a:t>
            </a:r>
            <a:r>
              <a:rPr lang="en-US" sz="1200" b="0" i="0" u="none" strike="noStrike" baseline="0">
                <a:latin typeface="AdvPTimes"/>
              </a:rPr>
              <a:t>), which is a shallow (&lt;35 mm deep), cracking clay developing above a basalt lava flow. These results may be a result of this soil type.</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30</a:t>
            </a:fld>
            <a:endParaRPr lang="en-US"/>
          </a:p>
        </p:txBody>
      </p:sp>
    </p:spTree>
    <p:extLst>
      <p:ext uri="{BB962C8B-B14F-4D97-AF65-F5344CB8AC3E}">
        <p14:creationId xmlns:p14="http://schemas.microsoft.com/office/powerpoint/2010/main" val="14188462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Binkley, D. and R. F. Fisher. 2020. Ecology and management of forest soils. 5</a:t>
            </a:r>
            <a:r>
              <a:rPr lang="en-US" sz="1200" baseline="30000">
                <a:effectLst/>
                <a:latin typeface="Times New Roman" panose="02020603050405020304" pitchFamily="18" charset="0"/>
                <a:ea typeface="Times New Roman" panose="02020603050405020304" pitchFamily="18" charset="0"/>
                <a:cs typeface="Verdana" panose="020B0604030504040204" pitchFamily="34" charset="0"/>
              </a:rPr>
              <a:t>th</a:t>
            </a:r>
            <a:r>
              <a:rPr lang="en-US" sz="1200">
                <a:effectLst/>
                <a:latin typeface="Times New Roman" panose="02020603050405020304" pitchFamily="18" charset="0"/>
                <a:ea typeface="Times New Roman" panose="02020603050405020304" pitchFamily="18" charset="0"/>
                <a:cs typeface="Verdana" panose="020B0604030504040204" pitchFamily="34" charset="0"/>
              </a:rPr>
              <a:t> Ed. John Wiley and Sons Ltd.</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Stewart, A., A. Coble, A. R.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Contosta</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J. N.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Orefice</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R. G. Smith, and H. </a:t>
            </a:r>
            <a:r>
              <a:rPr lang="en-US" sz="1200" u="sng" err="1">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Asbjornsen</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rPr>
              <a:t>. 2019. </a:t>
            </a:r>
            <a:r>
              <a:rPr lang="en-US" sz="1200">
                <a:effectLst/>
                <a:latin typeface="Times New Roman" panose="02020603050405020304" pitchFamily="18" charset="0"/>
                <a:ea typeface="Times New Roman" panose="02020603050405020304" pitchFamily="18" charset="0"/>
                <a:cs typeface="Verdana" panose="020B0604030504040204" pitchFamily="34" charset="0"/>
              </a:rPr>
              <a:t>Forest conversion to silvopasture and open pasture: effects on soil hydraulic properties. Agroforestry Systems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https://doi.org/10.1007/s10457-019-00454-9</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31</a:t>
            </a:fld>
            <a:endParaRPr lang="en-US"/>
          </a:p>
        </p:txBody>
      </p:sp>
    </p:spTree>
    <p:extLst>
      <p:ext uri="{BB962C8B-B14F-4D97-AF65-F5344CB8AC3E}">
        <p14:creationId xmlns:p14="http://schemas.microsoft.com/office/powerpoint/2010/main" val="9774990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a:t>
            </a:r>
            <a:r>
              <a:rPr lang="en-US" dirty="0" err="1"/>
              <a:t>aabiotic</a:t>
            </a:r>
            <a:r>
              <a:rPr lang="en-US" dirty="0"/>
              <a:t> factors (temperature and water content) have a significant affect on all soil biological and chemical processes.</a:t>
            </a:r>
          </a:p>
        </p:txBody>
      </p:sp>
      <p:sp>
        <p:nvSpPr>
          <p:cNvPr id="4" name="Slide Number Placeholder 3"/>
          <p:cNvSpPr>
            <a:spLocks noGrp="1"/>
          </p:cNvSpPr>
          <p:nvPr>
            <p:ph type="sldNum" sz="quarter" idx="5"/>
          </p:nvPr>
        </p:nvSpPr>
        <p:spPr/>
        <p:txBody>
          <a:bodyPr/>
          <a:lstStyle/>
          <a:p>
            <a:fld id="{826BD091-4092-4F28-8EE7-CA2A94FFB267}" type="slidenum">
              <a:rPr lang="en-US" smtClean="0"/>
              <a:t>32</a:t>
            </a:fld>
            <a:endParaRPr lang="en-US"/>
          </a:p>
        </p:txBody>
      </p:sp>
    </p:spTree>
    <p:extLst>
      <p:ext uri="{BB962C8B-B14F-4D97-AF65-F5344CB8AC3E}">
        <p14:creationId xmlns:p14="http://schemas.microsoft.com/office/powerpoint/2010/main" val="3347411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Photo of oak trees in east-west oriented rows around mid-morning. Photo by Tom Sauer.</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33</a:t>
            </a:fld>
            <a:endParaRPr lang="en-US"/>
          </a:p>
        </p:txBody>
      </p:sp>
    </p:spTree>
    <p:extLst>
      <p:ext uri="{BB962C8B-B14F-4D97-AF65-F5344CB8AC3E}">
        <p14:creationId xmlns:p14="http://schemas.microsoft.com/office/powerpoint/2010/main" val="2355962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Amorim, H. C. S., A. J. Ashworth, P. L. O’Brien, A. L. Thomas, B. R. K. Runkle, and D. Philipp. 2023. Temperate silvopastures provide greater ecosystem services than conventional pasture systems. Scientific Reports (2023)13:18658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https://doi.org/10.1038/s41598-023-45960-0</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34</a:t>
            </a:fld>
            <a:endParaRPr lang="en-US"/>
          </a:p>
        </p:txBody>
      </p:sp>
    </p:spTree>
    <p:extLst>
      <p:ext uri="{BB962C8B-B14F-4D97-AF65-F5344CB8AC3E}">
        <p14:creationId xmlns:p14="http://schemas.microsoft.com/office/powerpoint/2010/main" val="7084009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chemical processes are affected by soil physical properties and biological processes. Organic litter, roots, and fauna decompose to stable carbon forms and inorganic nutrients available for plant uptakes.</a:t>
            </a:r>
          </a:p>
        </p:txBody>
      </p:sp>
      <p:sp>
        <p:nvSpPr>
          <p:cNvPr id="4" name="Slide Number Placeholder 3"/>
          <p:cNvSpPr>
            <a:spLocks noGrp="1"/>
          </p:cNvSpPr>
          <p:nvPr>
            <p:ph type="sldNum" sz="quarter" idx="5"/>
          </p:nvPr>
        </p:nvSpPr>
        <p:spPr/>
        <p:txBody>
          <a:bodyPr/>
          <a:lstStyle/>
          <a:p>
            <a:fld id="{826BD091-4092-4F28-8EE7-CA2A94FFB267}" type="slidenum">
              <a:rPr lang="en-US" smtClean="0"/>
              <a:t>35</a:t>
            </a:fld>
            <a:endParaRPr lang="en-US"/>
          </a:p>
        </p:txBody>
      </p:sp>
    </p:spTree>
    <p:extLst>
      <p:ext uri="{BB962C8B-B14F-4D97-AF65-F5344CB8AC3E}">
        <p14:creationId xmlns:p14="http://schemas.microsoft.com/office/powerpoint/2010/main" val="258030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 content is a key indicator of soil health. Soils that have increasing SOM are much more likely to be healthy than soils with decreasing amounts of SOM.</a:t>
            </a:r>
          </a:p>
        </p:txBody>
      </p:sp>
      <p:sp>
        <p:nvSpPr>
          <p:cNvPr id="4" name="Slide Number Placeholder 3"/>
          <p:cNvSpPr>
            <a:spLocks noGrp="1"/>
          </p:cNvSpPr>
          <p:nvPr>
            <p:ph type="sldNum" sz="quarter" idx="5"/>
          </p:nvPr>
        </p:nvSpPr>
        <p:spPr/>
        <p:txBody>
          <a:bodyPr/>
          <a:lstStyle/>
          <a:p>
            <a:fld id="{826BD091-4092-4F28-8EE7-CA2A94FFB267}" type="slidenum">
              <a:rPr lang="en-US" smtClean="0"/>
              <a:t>36</a:t>
            </a:fld>
            <a:endParaRPr lang="en-US"/>
          </a:p>
        </p:txBody>
      </p:sp>
    </p:spTree>
    <p:extLst>
      <p:ext uri="{BB962C8B-B14F-4D97-AF65-F5344CB8AC3E}">
        <p14:creationId xmlns:p14="http://schemas.microsoft.com/office/powerpoint/2010/main" val="37835512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Amorim, H. C. S., A. J. Ashworth, P. L. O’Brien, A. L. Thomas, B. R. K. Runkle, and D. Philipp. 2023. Temperate silvopastures provide greater ecosystem services than conventional pasture systems. Scientific Reports (2023)13:18658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https://doi.org/10.1038/s41598-023-45960-0</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err="1">
                <a:effectLst/>
                <a:ea typeface="Times New Roman" panose="02020603050405020304" pitchFamily="18" charset="0"/>
                <a:cs typeface="Verdana" panose="020B0604030504040204" pitchFamily="34" charset="0"/>
              </a:rPr>
              <a:t>Baah-Acheamfour</a:t>
            </a:r>
            <a:r>
              <a:rPr lang="en-US" sz="1200">
                <a:effectLst/>
                <a:ea typeface="Times New Roman" panose="02020603050405020304" pitchFamily="18" charset="0"/>
                <a:cs typeface="Verdana" panose="020B0604030504040204" pitchFamily="34" charset="0"/>
              </a:rPr>
              <a:t>, M., C. N. Carlyle, E. W. Bork, and S. X. Chang. 2014. Trees increase soil carbon and its stability in three agroforestry systems in central Alberta, Canada. Forest Ecology and Management 328:131-139. </a:t>
            </a:r>
            <a:r>
              <a:rPr lang="en-US" sz="1200" u="sng">
                <a:solidFill>
                  <a:srgbClr val="0000FF"/>
                </a:solidFill>
                <a:effectLst/>
                <a:ea typeface="Times New Roman" panose="02020603050405020304" pitchFamily="18" charset="0"/>
                <a:cs typeface="Verdana" panose="020B0604030504040204" pitchFamily="34" charset="0"/>
                <a:hlinkClick r:id="rId4"/>
              </a:rPr>
              <a:t>http://dx.doi.org/10.1016/j.foreco.2014.05.031</a:t>
            </a:r>
            <a:endParaRPr lang="en-US" sz="1200">
              <a:effectLst/>
              <a:ea typeface="Times New Roman" panose="02020603050405020304" pitchFamily="18" charset="0"/>
              <a:cs typeface="Verdana" panose="020B0604030504040204" pitchFamily="34" charset="0"/>
            </a:endParaRP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ea typeface="Times New Roman" panose="02020603050405020304" pitchFamily="18" charset="0"/>
                <a:cs typeface="Verdana" panose="020B0604030504040204" pitchFamily="34" charset="0"/>
              </a:rPr>
              <a:t>Haile, S. G., V. D. Nair, and P. K. R. Nair. 2010. Contribution of trees to carbon storage in soils of </a:t>
            </a:r>
            <a:r>
              <a:rPr lang="en-US" sz="1200" err="1">
                <a:effectLst/>
                <a:ea typeface="Times New Roman" panose="02020603050405020304" pitchFamily="18" charset="0"/>
                <a:cs typeface="Verdana" panose="020B0604030504040204" pitchFamily="34" charset="0"/>
              </a:rPr>
              <a:t>silvopastoral</a:t>
            </a:r>
            <a:r>
              <a:rPr lang="en-US" sz="1200">
                <a:effectLst/>
                <a:ea typeface="Times New Roman" panose="02020603050405020304" pitchFamily="18" charset="0"/>
                <a:cs typeface="Verdana" panose="020B0604030504040204" pitchFamily="34" charset="0"/>
              </a:rPr>
              <a:t> systems in Florida, USA. Global Change Biology 16:427-438. </a:t>
            </a:r>
            <a:r>
              <a:rPr lang="en-US" sz="1200" err="1">
                <a:effectLst/>
                <a:ea typeface="Times New Roman" panose="02020603050405020304" pitchFamily="18" charset="0"/>
                <a:cs typeface="Verdana" panose="020B0604030504040204" pitchFamily="34" charset="0"/>
              </a:rPr>
              <a:t>doi</a:t>
            </a:r>
            <a:r>
              <a:rPr lang="en-US" sz="1200">
                <a:effectLst/>
                <a:ea typeface="Times New Roman" panose="02020603050405020304" pitchFamily="18" charset="0"/>
                <a:cs typeface="Verdana" panose="020B0604030504040204" pitchFamily="34" charset="0"/>
              </a:rPr>
              <a:t>: 10.1111/j.1365-2486.2009.01981.x</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37</a:t>
            </a:fld>
            <a:endParaRPr lang="en-US"/>
          </a:p>
        </p:txBody>
      </p:sp>
    </p:spTree>
    <p:extLst>
      <p:ext uri="{BB962C8B-B14F-4D97-AF65-F5344CB8AC3E}">
        <p14:creationId xmlns:p14="http://schemas.microsoft.com/office/powerpoint/2010/main" val="32476605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r>
              <a:rPr lang="en-US" sz="1200">
                <a:effectLst/>
                <a:latin typeface="Times New Roman" panose="02020603050405020304" pitchFamily="18" charset="0"/>
                <a:ea typeface="Times New Roman" panose="02020603050405020304" pitchFamily="18" charset="0"/>
                <a:cs typeface="Verdana" panose="020B0604030504040204" pitchFamily="34" charset="0"/>
              </a:rPr>
              <a:t>Sharrow, S. H., and S. Ismail. 2004. Carbon and nitrogen storage in agroforests, tree plantations, and pastures in western Oregon, USA. Agroforestry Systems 60:123–130.</a:t>
            </a:r>
          </a:p>
          <a:p>
            <a:pPr marL="0" marR="0"/>
            <a:endParaRPr lang="en-US" sz="1200">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Sharrow, S. H. 2007. Soil compaction by grazing livestock in silvopastures as evidenced by changes in soil physical properties. Agroforestry Systems 71:215–223. DOI 10.1007/s10457-007-9083-4</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effectLst/>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effectLst/>
                <a:ea typeface="Times New Roman" panose="02020603050405020304" pitchFamily="18" charset="0"/>
                <a:cs typeface="Verdana" panose="020B0604030504040204" pitchFamily="34" charset="0"/>
              </a:rPr>
              <a:t>Karki, S., R. Shange, R. </a:t>
            </a:r>
            <a:r>
              <a:rPr lang="en-US" sz="1000" err="1">
                <a:effectLst/>
                <a:ea typeface="Times New Roman" panose="02020603050405020304" pitchFamily="18" charset="0"/>
                <a:cs typeface="Verdana" panose="020B0604030504040204" pitchFamily="34" charset="0"/>
              </a:rPr>
              <a:t>Ankumah</a:t>
            </a:r>
            <a:r>
              <a:rPr lang="en-US" sz="1000">
                <a:effectLst/>
                <a:ea typeface="Times New Roman" panose="02020603050405020304" pitchFamily="18" charset="0"/>
                <a:cs typeface="Verdana" panose="020B0604030504040204" pitchFamily="34" charset="0"/>
              </a:rPr>
              <a:t>, W. </a:t>
            </a:r>
            <a:r>
              <a:rPr lang="en-US" sz="1000" err="1">
                <a:effectLst/>
                <a:ea typeface="Times New Roman" panose="02020603050405020304" pitchFamily="18" charset="0"/>
                <a:cs typeface="Verdana" panose="020B0604030504040204" pitchFamily="34" charset="0"/>
              </a:rPr>
              <a:t>McElhenney</a:t>
            </a:r>
            <a:r>
              <a:rPr lang="en-US" sz="1000">
                <a:effectLst/>
                <a:ea typeface="Times New Roman" panose="02020603050405020304" pitchFamily="18" charset="0"/>
                <a:cs typeface="Verdana" panose="020B0604030504040204" pitchFamily="34" charset="0"/>
              </a:rPr>
              <a:t>, O. </a:t>
            </a:r>
            <a:r>
              <a:rPr lang="en-US" sz="1000" err="1">
                <a:effectLst/>
                <a:ea typeface="Times New Roman" panose="02020603050405020304" pitchFamily="18" charset="0"/>
                <a:cs typeface="Verdana" panose="020B0604030504040204" pitchFamily="34" charset="0"/>
              </a:rPr>
              <a:t>Idehen</a:t>
            </a:r>
            <a:r>
              <a:rPr lang="en-US" sz="1000">
                <a:effectLst/>
                <a:ea typeface="Times New Roman" panose="02020603050405020304" pitchFamily="18" charset="0"/>
                <a:cs typeface="Verdana" panose="020B0604030504040204" pitchFamily="34" charset="0"/>
              </a:rPr>
              <a:t>, S. Poudel, and U. Karki. 2021. Comparative assessment of soil health indicators in response to woodland and silvopasture land use systems. Agroforestry Systems 95:227–240. </a:t>
            </a:r>
            <a:r>
              <a:rPr lang="en-US" sz="1000" u="sng">
                <a:solidFill>
                  <a:srgbClr val="0000FF"/>
                </a:solidFill>
                <a:effectLst/>
                <a:ea typeface="Times New Roman" panose="02020603050405020304" pitchFamily="18" charset="0"/>
                <a:cs typeface="Verdana" panose="020B0604030504040204" pitchFamily="34" charset="0"/>
                <a:hlinkClick r:id="rId3"/>
              </a:rPr>
              <a:t>https://doi.org/10.1007/s10457-020-00577-4</a:t>
            </a:r>
            <a:endParaRPr lang="en-US" sz="10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38</a:t>
            </a:fld>
            <a:endParaRPr lang="en-US"/>
          </a:p>
        </p:txBody>
      </p:sp>
    </p:spTree>
    <p:extLst>
      <p:ext uri="{BB962C8B-B14F-4D97-AF65-F5344CB8AC3E}">
        <p14:creationId xmlns:p14="http://schemas.microsoft.com/office/powerpoint/2010/main" val="34675001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Amorim, H. C. S., A. J. Ashworth, P. L. O’Brien, A. L. Thomas, B. R. K. Runkle, and D. Philipp. 2023. Temperate silvopastures provide greater ecosystem services than conventional pasture systems. Scientific Reports (2023)13:18658 </a:t>
            </a:r>
            <a:r>
              <a:rPr lang="en-US" sz="1200" u="sng">
                <a:solidFill>
                  <a:srgbClr val="0000FF"/>
                </a:solidFill>
                <a:effectLst/>
                <a:latin typeface="Times New Roman" panose="02020603050405020304" pitchFamily="18" charset="0"/>
                <a:ea typeface="Times New Roman" panose="02020603050405020304" pitchFamily="18" charset="0"/>
                <a:cs typeface="Verdana" panose="020B0604030504040204" pitchFamily="34" charset="0"/>
                <a:hlinkClick r:id="rId3"/>
              </a:rPr>
              <a:t>https://doi.org/10.1038/s41598-023-45960-0</a:t>
            </a: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endParaRPr lang="en-US"/>
          </a:p>
          <a:p>
            <a:r>
              <a:rPr lang="en-US" err="1"/>
              <a:t>Libohova</a:t>
            </a:r>
            <a:r>
              <a:rPr lang="en-US"/>
              <a:t>, Z., C. Seybold, D. Wysocki, S. Wills, P. </a:t>
            </a:r>
            <a:r>
              <a:rPr lang="en-US" err="1"/>
              <a:t>Schoeneberger</a:t>
            </a:r>
            <a:r>
              <a:rPr lang="en-US"/>
              <a:t>, C. Williams, D. </a:t>
            </a:r>
            <a:r>
              <a:rPr lang="en-US" err="1"/>
              <a:t>Lindbo</a:t>
            </a:r>
            <a:r>
              <a:rPr lang="en-US"/>
              <a:t>, D. Stott, and P. R. Owens. 2018. Reevaluating the effects of soil organic matter and other properties on available water-holding capacity using the National Cooperative Soil Survey Characterization Database. Journal of Soil and Water Conservation 73:411-421 doi:10.2489/jswc.73.4.411</a:t>
            </a: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39</a:t>
            </a:fld>
            <a:endParaRPr lang="en-US"/>
          </a:p>
        </p:txBody>
      </p:sp>
    </p:spTree>
    <p:extLst>
      <p:ext uri="{BB962C8B-B14F-4D97-AF65-F5344CB8AC3E}">
        <p14:creationId xmlns:p14="http://schemas.microsoft.com/office/powerpoint/2010/main" val="2672920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Mineralization of organic materials to inorganic nutrients in plant available form is essential for sustaining a productive silvopasture system.</a:t>
            </a:r>
          </a:p>
        </p:txBody>
      </p:sp>
      <p:sp>
        <p:nvSpPr>
          <p:cNvPr id="4" name="Slide Number Placeholder 3"/>
          <p:cNvSpPr>
            <a:spLocks noGrp="1"/>
          </p:cNvSpPr>
          <p:nvPr>
            <p:ph type="sldNum" sz="quarter" idx="5"/>
          </p:nvPr>
        </p:nvSpPr>
        <p:spPr/>
        <p:txBody>
          <a:bodyPr/>
          <a:lstStyle/>
          <a:p>
            <a:fld id="{826BD091-4092-4F28-8EE7-CA2A94FFB267}" type="slidenum">
              <a:rPr lang="en-US" smtClean="0"/>
              <a:t>40</a:t>
            </a:fld>
            <a:endParaRPr lang="en-US"/>
          </a:p>
        </p:txBody>
      </p:sp>
    </p:spTree>
    <p:extLst>
      <p:ext uri="{BB962C8B-B14F-4D97-AF65-F5344CB8AC3E}">
        <p14:creationId xmlns:p14="http://schemas.microsoft.com/office/powerpoint/2010/main" val="3335838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effectLst/>
                <a:ea typeface="Times New Roman" panose="02020603050405020304" pitchFamily="18" charset="0"/>
                <a:cs typeface="Verdana" panose="020B0604030504040204" pitchFamily="34" charset="0"/>
              </a:rPr>
              <a:t>Sharrow, S. H., and S. Ismail. 2004. Carbon and nitrogen storage in agroforests, tree plantations, and pastures in western Oregon, USA. Agroforestry Systems 60:123–130.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41</a:t>
            </a:fld>
            <a:endParaRPr lang="en-US"/>
          </a:p>
        </p:txBody>
      </p:sp>
    </p:spTree>
    <p:extLst>
      <p:ext uri="{BB962C8B-B14F-4D97-AF65-F5344CB8AC3E}">
        <p14:creationId xmlns:p14="http://schemas.microsoft.com/office/powerpoint/2010/main" val="12228931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Adhikari, K., P. R. Owens, A. J. Ashworth, T. J. Sauer, Z.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Libohova</a:t>
            </a:r>
            <a:r>
              <a:rPr lang="en-US" sz="1200">
                <a:effectLst/>
                <a:latin typeface="Times New Roman" panose="02020603050405020304" pitchFamily="18" charset="0"/>
                <a:ea typeface="Times New Roman" panose="02020603050405020304" pitchFamily="18" charset="0"/>
                <a:cs typeface="Verdana" panose="020B0604030504040204" pitchFamily="34" charset="0"/>
              </a:rPr>
              <a:t>, J. L. Richter, and D. M. Miller. 2018. Topographic controls on soil nutrient variations in a silvopasture system.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Agrosystems</a:t>
            </a:r>
            <a:r>
              <a:rPr lang="en-US" sz="1200">
                <a:effectLst/>
                <a:latin typeface="Times New Roman" panose="02020603050405020304" pitchFamily="18" charset="0"/>
                <a:ea typeface="Times New Roman" panose="02020603050405020304" pitchFamily="18" charset="0"/>
                <a:cs typeface="Verdana" panose="020B0604030504040204" pitchFamily="34" charset="0"/>
              </a:rPr>
              <a:t> Geoscience and Environment 1:180008 doi:10.2134/age2018.04.0008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Ashworth, A. J., T. </a:t>
            </a:r>
            <a:r>
              <a:rPr lang="en-US" sz="1200" err="1"/>
              <a:t>Kharel</a:t>
            </a:r>
            <a:r>
              <a:rPr lang="en-US" sz="1200"/>
              <a:t>, T. Sauer, T. C. Adams, D. Philipp, A. L. Thomas, and P. R. Owens. 2022. Spatial monitoring technologies for coupling the soil plant animal nexus. Scientific Reports 12:3508 https://doi.org/10.1038/s41598-022-07366-2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42</a:t>
            </a:fld>
            <a:endParaRPr lang="en-US"/>
          </a:p>
        </p:txBody>
      </p:sp>
    </p:spTree>
    <p:extLst>
      <p:ext uri="{BB962C8B-B14F-4D97-AF65-F5344CB8AC3E}">
        <p14:creationId xmlns:p14="http://schemas.microsoft.com/office/powerpoint/2010/main" val="33795077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cs typeface="Verdana" panose="020B0604030504040204" pitchFamily="34" charset="0"/>
              </a:rPr>
              <a:t>Adhikari, K., P. R. Owens, A. J. Ashworth, T. J. Sauer, Z.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Libohova</a:t>
            </a:r>
            <a:r>
              <a:rPr lang="en-US" sz="1200">
                <a:effectLst/>
                <a:latin typeface="Times New Roman" panose="02020603050405020304" pitchFamily="18" charset="0"/>
                <a:ea typeface="Times New Roman" panose="02020603050405020304" pitchFamily="18" charset="0"/>
                <a:cs typeface="Verdana" panose="020B0604030504040204" pitchFamily="34" charset="0"/>
              </a:rPr>
              <a:t>, J. L. Richter, and D. M. Miller. 2018. Topographic controls on soil nutrient variations in a silvopasture system. </a:t>
            </a:r>
            <a:r>
              <a:rPr lang="en-US" sz="1200" err="1">
                <a:effectLst/>
                <a:latin typeface="Times New Roman" panose="02020603050405020304" pitchFamily="18" charset="0"/>
                <a:ea typeface="Times New Roman" panose="02020603050405020304" pitchFamily="18" charset="0"/>
                <a:cs typeface="Verdana" panose="020B0604030504040204" pitchFamily="34" charset="0"/>
              </a:rPr>
              <a:t>Agrosystems</a:t>
            </a:r>
            <a:r>
              <a:rPr lang="en-US" sz="1200">
                <a:effectLst/>
                <a:latin typeface="Times New Roman" panose="02020603050405020304" pitchFamily="18" charset="0"/>
                <a:ea typeface="Times New Roman" panose="02020603050405020304" pitchFamily="18" charset="0"/>
                <a:cs typeface="Verdana" panose="020B0604030504040204" pitchFamily="34" charset="0"/>
              </a:rPr>
              <a:t> Geoscience and Environment 1:180008 doi:10.2134/age2018.04.0008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Times New Roman" panose="02020603050405020304" pitchFamily="18"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43</a:t>
            </a:fld>
            <a:endParaRPr lang="en-US"/>
          </a:p>
        </p:txBody>
      </p:sp>
    </p:spTree>
    <p:extLst>
      <p:ext uri="{BB962C8B-B14F-4D97-AF65-F5344CB8AC3E}">
        <p14:creationId xmlns:p14="http://schemas.microsoft.com/office/powerpoint/2010/main" val="22217905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Ashworth, A. J., T. </a:t>
            </a:r>
            <a:r>
              <a:rPr lang="en-US" sz="1200" err="1"/>
              <a:t>Kharel</a:t>
            </a:r>
            <a:r>
              <a:rPr lang="en-US" sz="1200"/>
              <a:t>, T. Sauer, T. C. Adams, D. Philipp, A. L. Thomas, and P. R. Owens. 2022. Spatial monitoring technologies for coupling the soil plant animal nexus. Scientific Reports 12:3508 https://doi.org/10.1038/s41598-022-07366-2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Verdana" panose="020B0604030504040204" pitchFamily="34" charset="0"/>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44</a:t>
            </a:fld>
            <a:endParaRPr lang="en-US"/>
          </a:p>
        </p:txBody>
      </p:sp>
    </p:spTree>
    <p:extLst>
      <p:ext uri="{BB962C8B-B14F-4D97-AF65-F5344CB8AC3E}">
        <p14:creationId xmlns:p14="http://schemas.microsoft.com/office/powerpoint/2010/main" val="8872382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Soils have a natural pH that is affected by management. Many plants have a preferred pH range and solubility of chemical forms of some nutrients are also affected by soil </a:t>
            </a:r>
            <a:r>
              <a:rPr lang="en-US" dirty="0" err="1"/>
              <a:t>pH.</a:t>
            </a:r>
            <a:r>
              <a:rPr lang="en-US" dirty="0"/>
              <a:t> Generally, extremes in pH should be avoided.</a:t>
            </a:r>
          </a:p>
        </p:txBody>
      </p:sp>
      <p:sp>
        <p:nvSpPr>
          <p:cNvPr id="4" name="Slide Number Placeholder 3"/>
          <p:cNvSpPr>
            <a:spLocks noGrp="1"/>
          </p:cNvSpPr>
          <p:nvPr>
            <p:ph type="sldNum" sz="quarter" idx="5"/>
          </p:nvPr>
        </p:nvSpPr>
        <p:spPr/>
        <p:txBody>
          <a:bodyPr/>
          <a:lstStyle/>
          <a:p>
            <a:fld id="{826BD091-4092-4F28-8EE7-CA2A94FFB267}" type="slidenum">
              <a:rPr lang="en-US" smtClean="0"/>
              <a:t>45</a:t>
            </a:fld>
            <a:endParaRPr lang="en-US"/>
          </a:p>
        </p:txBody>
      </p:sp>
    </p:spTree>
    <p:extLst>
      <p:ext uri="{BB962C8B-B14F-4D97-AF65-F5344CB8AC3E}">
        <p14:creationId xmlns:p14="http://schemas.microsoft.com/office/powerpoint/2010/main" val="21134381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ea typeface="Times New Roman" panose="02020603050405020304" pitchFamily="18" charset="0"/>
                <a:cs typeface="Verdana" panose="020B0604030504040204" pitchFamily="34" charset="0"/>
              </a:rPr>
              <a:t>Karki, S., R. Shange, R. </a:t>
            </a:r>
            <a:r>
              <a:rPr lang="en-US" sz="1200" err="1">
                <a:effectLst/>
                <a:ea typeface="Times New Roman" panose="02020603050405020304" pitchFamily="18" charset="0"/>
                <a:cs typeface="Verdana" panose="020B0604030504040204" pitchFamily="34" charset="0"/>
              </a:rPr>
              <a:t>Ankumah</a:t>
            </a:r>
            <a:r>
              <a:rPr lang="en-US" sz="1200">
                <a:effectLst/>
                <a:ea typeface="Times New Roman" panose="02020603050405020304" pitchFamily="18" charset="0"/>
                <a:cs typeface="Verdana" panose="020B0604030504040204" pitchFamily="34" charset="0"/>
              </a:rPr>
              <a:t>, W. </a:t>
            </a:r>
            <a:r>
              <a:rPr lang="en-US" sz="1200" err="1">
                <a:effectLst/>
                <a:ea typeface="Times New Roman" panose="02020603050405020304" pitchFamily="18" charset="0"/>
                <a:cs typeface="Verdana" panose="020B0604030504040204" pitchFamily="34" charset="0"/>
              </a:rPr>
              <a:t>McElhenney</a:t>
            </a:r>
            <a:r>
              <a:rPr lang="en-US" sz="1200">
                <a:effectLst/>
                <a:ea typeface="Times New Roman" panose="02020603050405020304" pitchFamily="18" charset="0"/>
                <a:cs typeface="Verdana" panose="020B0604030504040204" pitchFamily="34" charset="0"/>
              </a:rPr>
              <a:t>, O. </a:t>
            </a:r>
            <a:r>
              <a:rPr lang="en-US" sz="1200" err="1">
                <a:effectLst/>
                <a:ea typeface="Times New Roman" panose="02020603050405020304" pitchFamily="18" charset="0"/>
                <a:cs typeface="Verdana" panose="020B0604030504040204" pitchFamily="34" charset="0"/>
              </a:rPr>
              <a:t>Idehen</a:t>
            </a:r>
            <a:r>
              <a:rPr lang="en-US" sz="1200">
                <a:effectLst/>
                <a:ea typeface="Times New Roman" panose="02020603050405020304" pitchFamily="18" charset="0"/>
                <a:cs typeface="Verdana" panose="020B0604030504040204" pitchFamily="34" charset="0"/>
              </a:rPr>
              <a:t>, S. Poudel, and U. Karki. 2021. Comparative assessment of soil health indicators in response to woodland and silvopasture land use systems. Agroforestry Systems 95:227–240. </a:t>
            </a:r>
            <a:r>
              <a:rPr lang="en-US" sz="1200" u="sng">
                <a:solidFill>
                  <a:srgbClr val="0000FF"/>
                </a:solidFill>
                <a:effectLst/>
                <a:ea typeface="Times New Roman" panose="02020603050405020304" pitchFamily="18" charset="0"/>
                <a:cs typeface="Verdana" panose="020B0604030504040204" pitchFamily="34" charset="0"/>
                <a:hlinkClick r:id="rId3"/>
              </a:rPr>
              <a:t>https://doi.org/10.1007/s10457-020-00577-4</a:t>
            </a:r>
            <a:endParaRPr lang="en-US" sz="1200">
              <a:effectLst/>
              <a:ea typeface="Times New Roman" panose="02020603050405020304" pitchFamily="18" charset="0"/>
              <a:cs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826BD091-4092-4F28-8EE7-CA2A94FFB267}" type="slidenum">
              <a:rPr lang="en-US" smtClean="0"/>
              <a:t>46</a:t>
            </a:fld>
            <a:endParaRPr lang="en-US"/>
          </a:p>
        </p:txBody>
      </p:sp>
    </p:spTree>
    <p:extLst>
      <p:ext uri="{BB962C8B-B14F-4D97-AF65-F5344CB8AC3E}">
        <p14:creationId xmlns:p14="http://schemas.microsoft.com/office/powerpoint/2010/main" val="22483687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to emphasize that managing the forage, livestock, and tree components of silvopastures offer many opportunities to enhance soil health while building a productive and resilient agroecosystem.</a:t>
            </a:r>
          </a:p>
        </p:txBody>
      </p:sp>
      <p:sp>
        <p:nvSpPr>
          <p:cNvPr id="4" name="Slide Number Placeholder 3"/>
          <p:cNvSpPr>
            <a:spLocks noGrp="1"/>
          </p:cNvSpPr>
          <p:nvPr>
            <p:ph type="sldNum" sz="quarter" idx="5"/>
          </p:nvPr>
        </p:nvSpPr>
        <p:spPr/>
        <p:txBody>
          <a:bodyPr/>
          <a:lstStyle/>
          <a:p>
            <a:fld id="{826BD091-4092-4F28-8EE7-CA2A94FFB267}" type="slidenum">
              <a:rPr lang="en-US" smtClean="0"/>
              <a:t>47</a:t>
            </a:fld>
            <a:endParaRPr lang="en-US"/>
          </a:p>
        </p:txBody>
      </p:sp>
    </p:spTree>
    <p:extLst>
      <p:ext uri="{BB962C8B-B14F-4D97-AF65-F5344CB8AC3E}">
        <p14:creationId xmlns:p14="http://schemas.microsoft.com/office/powerpoint/2010/main" val="324998879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Photo Credits: Tom Sauer, Soil Health Division.</a:t>
            </a:r>
          </a:p>
        </p:txBody>
      </p:sp>
      <p:sp>
        <p:nvSpPr>
          <p:cNvPr id="4" name="Slide Number Placeholder 3"/>
          <p:cNvSpPr>
            <a:spLocks noGrp="1"/>
          </p:cNvSpPr>
          <p:nvPr>
            <p:ph type="sldNum" sz="quarter" idx="5"/>
          </p:nvPr>
        </p:nvSpPr>
        <p:spPr/>
        <p:txBody>
          <a:bodyPr/>
          <a:lstStyle/>
          <a:p>
            <a:fld id="{826BD091-4092-4F28-8EE7-CA2A94FFB267}" type="slidenum">
              <a:rPr lang="en-US" smtClean="0"/>
              <a:t>48</a:t>
            </a:fld>
            <a:endParaRPr lang="en-US"/>
          </a:p>
        </p:txBody>
      </p:sp>
    </p:spTree>
    <p:extLst>
      <p:ext uri="{BB962C8B-B14F-4D97-AF65-F5344CB8AC3E}">
        <p14:creationId xmlns:p14="http://schemas.microsoft.com/office/powerpoint/2010/main" val="391594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2" y="1255271"/>
            <a:ext cx="4524657"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2">
            <a:extLst>
              <a:ext uri="{FF2B5EF4-FFF2-40B4-BE49-F238E27FC236}">
                <a16:creationId xmlns:a16="http://schemas.microsoft.com/office/drawing/2014/main" id="{097CE488-345B-4087-B356-7841365FD68C}"/>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3">
            <a:extLst>
              <a:ext uri="{FF2B5EF4-FFF2-40B4-BE49-F238E27FC236}">
                <a16:creationId xmlns:a16="http://schemas.microsoft.com/office/drawing/2014/main" id="{83A83115-0EE0-4DD7-9EE2-BAE89C704D0C}"/>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4">
            <a:extLst>
              <a:ext uri="{FF2B5EF4-FFF2-40B4-BE49-F238E27FC236}">
                <a16:creationId xmlns:a16="http://schemas.microsoft.com/office/drawing/2014/main" id="{46266056-6F28-4FC4-A607-F9B804CA0388}"/>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2" y="1255713"/>
            <a:ext cx="4524375" cy="4113212"/>
          </a:xfrm>
          <a:prstGeom prst="rect">
            <a:avLst/>
          </a:prstGeom>
        </p:spPr>
        <p:txBody>
          <a:bodyPr anchor="ctr"/>
          <a:lstStyle>
            <a:lvl1pPr marL="0" indent="0" algn="ctr">
              <a:buNone/>
              <a:defRPr/>
            </a:lvl1pPr>
          </a:lstStyle>
          <a:p>
            <a:r>
              <a:rPr lang="en-US"/>
              <a:t>Click icon to add picture</a:t>
            </a:r>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4668881" y="1255271"/>
            <a:ext cx="2176947" cy="2047712"/>
          </a:xfrm>
          <a:prstGeom prst="rect">
            <a:avLst/>
          </a:prstGeom>
        </p:spPr>
        <p:txBody>
          <a:bodyPr anchor="ctr"/>
          <a:lstStyle>
            <a:lvl1pPr marL="0" indent="0" algn="ctr">
              <a:buNone/>
              <a:defRPr/>
            </a:lvl1pPr>
          </a:lstStyle>
          <a:p>
            <a:r>
              <a:rPr lang="en-US"/>
              <a:t>Click icon to add picture</a:t>
            </a:r>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6990048" y="1255714"/>
            <a:ext cx="2153952" cy="2047270"/>
          </a:xfrm>
          <a:prstGeom prst="rect">
            <a:avLst/>
          </a:prstGeom>
        </p:spPr>
        <p:txBody>
          <a:bodyPr anchor="ctr"/>
          <a:lstStyle>
            <a:lvl1pPr marL="0" indent="0" algn="ctr">
              <a:buNone/>
              <a:defRPr/>
            </a:lvl1pPr>
          </a:lstStyle>
          <a:p>
            <a:r>
              <a:rPr lang="en-US"/>
              <a:t>Click icon to add picture</a:t>
            </a:r>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4668881" y="3495284"/>
            <a:ext cx="4475121" cy="1873645"/>
          </a:xfrm>
          <a:prstGeom prst="rect">
            <a:avLst/>
          </a:prstGeom>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089B2D9-B0F5-4CEB-8BA0-950F9B843EAA}"/>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
        <p:nvSpPr>
          <p:cNvPr id="6" name="Title Placeholder">
            <a:extLst>
              <a:ext uri="{FF2B5EF4-FFF2-40B4-BE49-F238E27FC236}">
                <a16:creationId xmlns:a16="http://schemas.microsoft.com/office/drawing/2014/main" id="{1ED9A527-BAED-61BF-6E91-7A7A549C0D53}"/>
              </a:ext>
            </a:extLst>
          </p:cNvPr>
          <p:cNvSpPr>
            <a:spLocks noGrp="1"/>
          </p:cNvSpPr>
          <p:nvPr>
            <p:ph sz="quarter" idx="14" hasCustomPrompt="1"/>
          </p:nvPr>
        </p:nvSpPr>
        <p:spPr>
          <a:xfrm>
            <a:off x="97197" y="1685125"/>
            <a:ext cx="4121512" cy="1810154"/>
          </a:xfrm>
          <a:prstGeom prst="rect">
            <a:avLst/>
          </a:prstGeom>
        </p:spPr>
        <p:txBody>
          <a:bodyPr/>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Title of Presentation</a:t>
            </a:r>
          </a:p>
        </p:txBody>
      </p:sp>
      <p:sp>
        <p:nvSpPr>
          <p:cNvPr id="11" name="Title Placeholder">
            <a:extLst>
              <a:ext uri="{FF2B5EF4-FFF2-40B4-BE49-F238E27FC236}">
                <a16:creationId xmlns:a16="http://schemas.microsoft.com/office/drawing/2014/main" id="{6262340B-7AE3-4D09-8B54-07D54060CA41}"/>
              </a:ext>
            </a:extLst>
          </p:cNvPr>
          <p:cNvSpPr>
            <a:spLocks noGrp="1"/>
          </p:cNvSpPr>
          <p:nvPr>
            <p:ph sz="quarter" idx="15" hasCustomPrompt="1"/>
          </p:nvPr>
        </p:nvSpPr>
        <p:spPr>
          <a:xfrm>
            <a:off x="166573" y="5592249"/>
            <a:ext cx="8437100" cy="475666"/>
          </a:xfrm>
          <a:prstGeom prst="rect">
            <a:avLst/>
          </a:prstGeom>
        </p:spPr>
        <p:txBody>
          <a:bodyPr/>
          <a:lstStyle>
            <a:lvl1pPr marL="0" indent="0">
              <a:lnSpc>
                <a:spcPct val="108000"/>
              </a:lnSpc>
              <a:buNone/>
              <a:defRPr sz="2025" b="1">
                <a:solidFill>
                  <a:schemeClr val="accent6">
                    <a:lumMod val="60000"/>
                    <a:lumOff val="40000"/>
                  </a:schemeClr>
                </a:solidFill>
                <a:latin typeface="+mj-lt"/>
                <a:ea typeface="Open Sans" panose="020B0606030504020204" pitchFamily="34" charset="0"/>
                <a:cs typeface="Open Sans" panose="020B0606030504020204" pitchFamily="34" charset="0"/>
              </a:defRPr>
            </a:lvl1pPr>
          </a:lstStyle>
          <a:p>
            <a:pPr lvl="0"/>
            <a:r>
              <a:rPr lang="en-US" dirty="0"/>
              <a:t>Authors/Presenters &amp; Contact Info</a:t>
            </a:r>
          </a:p>
        </p:txBody>
      </p:sp>
    </p:spTree>
    <p:extLst>
      <p:ext uri="{BB962C8B-B14F-4D97-AF65-F5344CB8AC3E}">
        <p14:creationId xmlns:p14="http://schemas.microsoft.com/office/powerpoint/2010/main" val="285420306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195134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3"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3" y="914400"/>
            <a:ext cx="1733309" cy="5219699"/>
          </a:xfrm>
          <a:prstGeom prst="rect">
            <a:avLst/>
          </a:prstGeom>
        </p:spPr>
        <p:txBody>
          <a:bodyPr anchor="ctr"/>
          <a:lstStyle>
            <a:lvl1pPr marL="0" indent="0" algn="ctr">
              <a:buNone/>
              <a:defRPr/>
            </a:lvl1pPr>
          </a:lstStyle>
          <a:p>
            <a:r>
              <a:rPr lang="en-US"/>
              <a:t>Click icon to add picture</a:t>
            </a:r>
          </a:p>
        </p:txBody>
      </p:sp>
      <p:sp>
        <p:nvSpPr>
          <p:cNvPr id="4" name="Content Placeholder 3">
            <a:extLst>
              <a:ext uri="{FF2B5EF4-FFF2-40B4-BE49-F238E27FC236}">
                <a16:creationId xmlns:a16="http://schemas.microsoft.com/office/drawing/2014/main" id="{AB060155-703B-836F-6108-5BC2E11B03F2}"/>
              </a:ext>
            </a:extLst>
          </p:cNvPr>
          <p:cNvSpPr>
            <a:spLocks noGrp="1"/>
          </p:cNvSpPr>
          <p:nvPr>
            <p:ph sz="quarter" idx="13"/>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371995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7182093" y="914400"/>
            <a:ext cx="1733309"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7182093" y="914399"/>
            <a:ext cx="1733309" cy="2509020"/>
          </a:xfrm>
          <a:prstGeom prst="rect">
            <a:avLst/>
          </a:prstGeom>
        </p:spPr>
        <p:txBody>
          <a:bodyPr anchor="ctr"/>
          <a:lstStyle>
            <a:lvl1pPr marL="0" indent="0" algn="ctr">
              <a:buNone/>
              <a:defRPr/>
            </a:lvl1pPr>
          </a:lstStyle>
          <a:p>
            <a:r>
              <a:rPr lang="en-US"/>
              <a:t>Click icon to add picture</a:t>
            </a:r>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7182093" y="3615164"/>
            <a:ext cx="1733309"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7182093" y="3615164"/>
            <a:ext cx="1733309" cy="2518941"/>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139325A6-7B98-FADE-D434-B6A2DB8AD5A1}"/>
              </a:ext>
            </a:extLst>
          </p:cNvPr>
          <p:cNvSpPr>
            <a:spLocks noGrp="1"/>
          </p:cNvSpPr>
          <p:nvPr>
            <p:ph sz="quarter" idx="15"/>
          </p:nvPr>
        </p:nvSpPr>
        <p:spPr>
          <a:xfrm>
            <a:off x="377190" y="1627632"/>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955462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dirty="0"/>
              <a:t>Slide Title</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7182093" y="914401"/>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7182090" y="914402"/>
            <a:ext cx="1733308" cy="1607519"/>
          </a:xfrm>
          <a:prstGeom prst="rect">
            <a:avLst/>
          </a:prstGeom>
        </p:spPr>
        <p:txBody>
          <a:bodyPr anchor="ctr"/>
          <a:lstStyle>
            <a:lvl1pPr marL="0" indent="0" algn="ctr">
              <a:buNone/>
              <a:defRPr/>
            </a:lvl1pPr>
          </a:lstStyle>
          <a:p>
            <a:r>
              <a:rPr lang="en-US"/>
              <a:t>Click icon to add picture</a:t>
            </a:r>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7182093" y="2717079"/>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7182090" y="2713661"/>
            <a:ext cx="1733308" cy="1607519"/>
          </a:xfrm>
          <a:prstGeom prst="rect">
            <a:avLst/>
          </a:prstGeom>
        </p:spPr>
        <p:txBody>
          <a:bodyPr anchor="ctr"/>
          <a:lstStyle>
            <a:lvl1pPr marL="0" indent="0" algn="ctr">
              <a:buNone/>
              <a:defRPr/>
            </a:lvl1pPr>
          </a:lstStyle>
          <a:p>
            <a:r>
              <a:rPr lang="en-US"/>
              <a:t>Click icon to add picture</a:t>
            </a:r>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7182093" y="4523170"/>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7182090" y="4524877"/>
            <a:ext cx="1733308" cy="1607519"/>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BE2B9254-8570-FDC7-4F0A-578AD5E80273}"/>
              </a:ext>
            </a:extLst>
          </p:cNvPr>
          <p:cNvSpPr>
            <a:spLocks noGrp="1"/>
          </p:cNvSpPr>
          <p:nvPr>
            <p:ph sz="quarter" idx="17"/>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8724154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3128570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ody White 1">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2A1C92-BED5-4889-350B-664F5E52DD1F}"/>
              </a:ext>
            </a:extLst>
          </p:cNvPr>
          <p:cNvSpPr>
            <a:spLocks noGrp="1"/>
          </p:cNvSpPr>
          <p:nvPr>
            <p:ph type="title" hasCustomPrompt="1"/>
          </p:nvPr>
        </p:nvSpPr>
        <p:spPr>
          <a:xfrm>
            <a:off x="150876" y="832105"/>
            <a:ext cx="7886700" cy="629051"/>
          </a:xfrm>
          <a:prstGeom prst="rect">
            <a:avLst/>
          </a:prstGeom>
        </p:spPr>
        <p:txBody>
          <a:bodyPr/>
          <a:lstStyle>
            <a:lvl1pPr>
              <a:lnSpc>
                <a:spcPct val="100000"/>
              </a:lnSpc>
              <a:defRPr sz="3000" b="1">
                <a:solidFill>
                  <a:schemeClr val="accent4"/>
                </a:solidFill>
              </a:defRPr>
            </a:lvl1pPr>
          </a:lstStyle>
          <a:p>
            <a:r>
              <a:rPr lang="en-US" dirty="0"/>
              <a:t>Slide Title</a:t>
            </a:r>
          </a:p>
        </p:txBody>
      </p:sp>
      <p:sp>
        <p:nvSpPr>
          <p:cNvPr id="15" name="Content Placeholder 14">
            <a:extLst>
              <a:ext uri="{FF2B5EF4-FFF2-40B4-BE49-F238E27FC236}">
                <a16:creationId xmlns:a16="http://schemas.microsoft.com/office/drawing/2014/main" id="{0B27EC78-0DDB-B2DE-0DC4-8DABA1A1D219}"/>
              </a:ext>
            </a:extLst>
          </p:cNvPr>
          <p:cNvSpPr>
            <a:spLocks noGrp="1"/>
          </p:cNvSpPr>
          <p:nvPr>
            <p:ph sz="quarter" idx="10"/>
          </p:nvPr>
        </p:nvSpPr>
        <p:spPr>
          <a:xfrm>
            <a:off x="377190" y="1627632"/>
            <a:ext cx="8538210"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0564279"/>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196016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366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350" dirty="0"/>
              <a:t>Module 7 - Managing </a:t>
            </a:r>
            <a:r>
              <a:rPr lang="en-US" sz="1350" dirty="0" err="1"/>
              <a:t>Silvopasture</a:t>
            </a:r>
            <a:r>
              <a:rPr lang="en-US" sz="1350"/>
              <a:t> Soil Health</a:t>
            </a:r>
            <a:endParaRPr lang="en-US" sz="1350" dirty="0"/>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0" y="6509513"/>
            <a:ext cx="9142857" cy="3668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234545" y="6478114"/>
            <a:ext cx="2676347" cy="429605"/>
          </a:xfrm>
          <a:prstGeom prst="rect">
            <a:avLst/>
          </a:prstGeom>
          <a:noFill/>
        </p:spPr>
        <p:txBody>
          <a:bodyPr wrap="square" rtlCol="0">
            <a:spAutoFit/>
          </a:bodyPr>
          <a:lstStyle/>
          <a:p>
            <a:pPr algn="ctr">
              <a:spcBef>
                <a:spcPts val="200"/>
              </a:spcBef>
            </a:pP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Soil Health Division </a:t>
            </a:r>
            <a:r>
              <a:rPr lang="en-US" sz="1050" b="1" spc="8" baseline="0" dirty="0">
                <a:solidFill>
                  <a:srgbClr val="FFCB0B"/>
                </a:solidFill>
                <a:latin typeface="Montserrat" pitchFamily="2" charset="0"/>
                <a:ea typeface="Open Sans" panose="020B0606030504020204" pitchFamily="34" charset="0"/>
                <a:cs typeface="Open Sans" panose="020B0606030504020204" pitchFamily="34" charset="0"/>
              </a:rPr>
              <a:t>|</a:t>
            </a:r>
            <a:r>
              <a:rPr lang="en-US" sz="1050" b="1" spc="8" baseline="0" dirty="0">
                <a:solidFill>
                  <a:schemeClr val="bg1"/>
                </a:solidFill>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200"/>
              </a:spcBef>
              <a:spcAft>
                <a:spcPts val="0"/>
              </a:spcAft>
              <a:buClrTx/>
              <a:buSzTx/>
              <a:buFontTx/>
              <a:buNone/>
              <a:tabLst/>
              <a:defRPr/>
            </a:pPr>
            <a:r>
              <a:rPr lang="en-US" sz="975" b="1" kern="1200" spc="225" baseline="0" dirty="0">
                <a:solidFill>
                  <a:schemeClr val="bg1"/>
                </a:solidFill>
                <a:latin typeface="Montserrat" pitchFamily="2" charset="0"/>
                <a:ea typeface="Open Sans" panose="020B0606030504020204" pitchFamily="34" charset="0"/>
                <a:cs typeface="Open Sans" panose="020B0606030504020204" pitchFamily="34" charset="0"/>
              </a:rPr>
              <a:t>SCIENCE &amp; TECHNOLOGY</a:t>
            </a:r>
            <a:endParaRPr lang="en-US" sz="975" b="1" dirty="0">
              <a:solidFill>
                <a:schemeClr val="bg1"/>
              </a:solidFill>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10"/>
          <a:stretch>
            <a:fillRect/>
          </a:stretch>
        </p:blipFill>
        <p:spPr>
          <a:xfrm>
            <a:off x="223873" y="26703"/>
            <a:ext cx="2463909" cy="313402"/>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150936" y="6569193"/>
            <a:ext cx="3906714" cy="253916"/>
          </a:xfrm>
          <a:prstGeom prst="rect">
            <a:avLst/>
          </a:prstGeom>
          <a:noFill/>
        </p:spPr>
        <p:txBody>
          <a:bodyPr wrap="square" rtlCol="0">
            <a:spAutoFit/>
          </a:bodyPr>
          <a:lstStyle/>
          <a:p>
            <a:pPr algn="l">
              <a:spcBef>
                <a:spcPts val="45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Managing Pasture and </a:t>
            </a:r>
            <a:r>
              <a:rPr lang="en-US" sz="1050" b="1" kern="1200" spc="8" baseline="0" dirty="0" err="1">
                <a:solidFill>
                  <a:schemeClr val="bg1"/>
                </a:solidFill>
                <a:latin typeface="Montserrat" pitchFamily="2" charset="0"/>
                <a:ea typeface="Open Sans" panose="020B0606030504020204" pitchFamily="34" charset="0"/>
                <a:cs typeface="Open Sans" panose="020B0606030504020204" pitchFamily="34" charset="0"/>
              </a:rPr>
              <a:t>Silvopasture</a:t>
            </a: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 for Soil Health</a:t>
            </a:r>
            <a:endParaRPr lang="en-US" sz="900" b="1" dirty="0">
              <a:solidFill>
                <a:schemeClr val="bg1"/>
              </a:solidFill>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69656255"/>
      </p:ext>
    </p:extLst>
  </p:cSld>
  <p:clrMap bg1="lt1" tx1="dk1" bg2="lt2" tx2="dk2" accent1="accent1" accent2="accent2" accent3="accent3" accent4="accent4" accent5="accent5" accent6="accent6" hlink="hlink" folHlink="folHlink"/>
  <p:sldLayoutIdLst>
    <p:sldLayoutId id="2147483710" r:id="rId1"/>
    <p:sldLayoutId id="2147483742" r:id="rId2"/>
    <p:sldLayoutId id="2147483735" r:id="rId3"/>
    <p:sldLayoutId id="2147483736" r:id="rId4"/>
    <p:sldLayoutId id="2147483737" r:id="rId5"/>
    <p:sldLayoutId id="2147483722" r:id="rId6"/>
    <p:sldLayoutId id="2147483739" r:id="rId7"/>
    <p:sldLayoutId id="2147483720" r:id="rId8"/>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bwsr.state.mn.us/carbon-sequestration-grassland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bwsr.state.mn.us/carbon-sequestration-forest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s://doi.org/10.1016/B978-0-444-63998-1.00006-9" TargetMode="Externa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doi.org/10.1038/s41598-022-21563-z"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hyperlink" Target="https://doi.org/10.1038/s41598-022-21563-z"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hyperlink" Target="https://doi.org/10.1038/s41598-022-21563-z" TargetMode="Externa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microbiometer.com/blog/analyzing-your-fungal-to-bacterial-ratio-results/#:~:text=Highly%20productive%20agricultural%20soils%20tend,1%20in%20a%20coniferous%20forest.%E2%80%9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1007/s10457-022-00783-2"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doi.org/10.1007/s10457-020-00577-4"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1016/0378-1127(91)90245-Q"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007/s10457-019-00454-9"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hyperlink" Target="https://doi.org/10.1007/s10457-019-00454-9"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hyperlink" Target="https://doi.org/10.1038/s41598-023-45960-0"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doi.org/10.1038/s41598-023-45960-0"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hyperlink" Target="http://dx.doi.org/10.1016/j.foreco.2014.05.031"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doi.org/10.1007/s10457-020-00577-4"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hyperlink" Target="https://doi.org/10.1038/s41598-023-45960-0"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hyperlink" Target="https://doi.org/10.1038/s41598-022-07366-2"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7.emf"/></Relationships>
</file>

<file path=ppt/slides/_rels/slide4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hyperlink" Target="https://doi.org/10.1007/s10457-020-00577-4"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5.jpeg"/></Relationships>
</file>

<file path=ppt/slides/_rels/slide49.xml.rels><?xml version="1.0" encoding="UTF-8" standalone="yes"?>
<Relationships xmlns="http://schemas.openxmlformats.org/package/2006/relationships"><Relationship Id="rId2" Type="http://schemas.microsoft.com/office/2018/10/relationships/comments" Target="../comments/modernComment_12F_4D299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FE409333-BA0D-4E8D-8F8B-ECF846A6D796}"/>
              </a:ext>
              <a:ext uri="{C183D7F6-B498-43B3-948B-1728B52AA6E4}">
                <adec:decorative xmlns:adec="http://schemas.microsoft.com/office/drawing/2017/decorative" val="1"/>
              </a:ext>
            </a:extLst>
          </p:cNvPr>
          <p:cNvSpPr>
            <a:spLocks noGrp="1"/>
          </p:cNvSpPr>
          <p:nvPr>
            <p:ph sz="quarter" idx="14"/>
          </p:nvPr>
        </p:nvSpPr>
        <p:spPr/>
        <p:txBody>
          <a:bodyPr/>
          <a:lstStyle/>
          <a:p>
            <a:r>
              <a:rPr lang="en-US" sz="3600" dirty="0"/>
              <a:t>Soil Health in Silvopasture Systems</a:t>
            </a:r>
          </a:p>
        </p:txBody>
      </p:sp>
      <p:pic>
        <p:nvPicPr>
          <p:cNvPr id="5" name="Picture Placeholder 4">
            <a:extLst>
              <a:ext uri="{FF2B5EF4-FFF2-40B4-BE49-F238E27FC236}">
                <a16:creationId xmlns:a16="http://schemas.microsoft.com/office/drawing/2014/main" id="{1FE011B9-53E2-2BC9-489C-353F17E123EC}"/>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t="2980" b="2980"/>
          <a:stretch>
            <a:fillRect/>
          </a:stretch>
        </p:blipFill>
        <p:spPr/>
      </p:pic>
      <p:pic>
        <p:nvPicPr>
          <p:cNvPr id="16" name="Picture Placeholder 15">
            <a:extLst>
              <a:ext uri="{FF2B5EF4-FFF2-40B4-BE49-F238E27FC236}">
                <a16:creationId xmlns:a16="http://schemas.microsoft.com/office/drawing/2014/main" id="{118B9412-D076-26A0-0156-EA20E1D6B718}"/>
              </a:ext>
              <a:ext uri="{C183D7F6-B498-43B3-948B-1728B52AA6E4}">
                <adec:decorative xmlns:adec="http://schemas.microsoft.com/office/drawing/2017/decorative" val="1"/>
              </a:ext>
            </a:extLst>
          </p:cNvPr>
          <p:cNvPicPr>
            <a:picLocks noGrp="1" noChangeAspect="1"/>
          </p:cNvPicPr>
          <p:nvPr>
            <p:ph type="pic" sz="quarter" idx="12"/>
          </p:nvPr>
        </p:nvPicPr>
        <p:blipFill>
          <a:blip r:embed="rId4"/>
          <a:srcRect l="17355" r="12882"/>
          <a:stretch/>
        </p:blipFill>
        <p:spPr>
          <a:xfrm>
            <a:off x="7000579" y="1255279"/>
            <a:ext cx="2143421" cy="2048256"/>
          </a:xfrm>
        </p:spPr>
      </p:pic>
      <p:pic>
        <p:nvPicPr>
          <p:cNvPr id="14" name="Picture Placeholder 13">
            <a:extLst>
              <a:ext uri="{FF2B5EF4-FFF2-40B4-BE49-F238E27FC236}">
                <a16:creationId xmlns:a16="http://schemas.microsoft.com/office/drawing/2014/main" id="{AA7D1192-3F84-2826-3848-60B0EF09895E}"/>
              </a:ext>
              <a:ext uri="{C183D7F6-B498-43B3-948B-1728B52AA6E4}">
                <adec:decorative xmlns:adec="http://schemas.microsoft.com/office/drawing/2017/decorative" val="1"/>
              </a:ext>
            </a:extLst>
          </p:cNvPr>
          <p:cNvPicPr>
            <a:picLocks noGrp="1" noChangeAspect="1"/>
          </p:cNvPicPr>
          <p:nvPr>
            <p:ph type="pic" sz="quarter" idx="13"/>
          </p:nvPr>
        </p:nvPicPr>
        <p:blipFill>
          <a:blip r:embed="rId5"/>
          <a:srcRect t="29072" r="25684" b="29072"/>
          <a:stretch/>
        </p:blipFill>
        <p:spPr>
          <a:xfrm>
            <a:off x="4668441" y="3479005"/>
            <a:ext cx="4475559" cy="1890477"/>
          </a:xfrm>
        </p:spPr>
      </p:pic>
      <p:pic>
        <p:nvPicPr>
          <p:cNvPr id="6" name="NRCS Raindrop">
            <a:extLst>
              <a:ext uri="{FF2B5EF4-FFF2-40B4-BE49-F238E27FC236}">
                <a16:creationId xmlns:a16="http://schemas.microsoft.com/office/drawing/2014/main" id="{130B38F8-258F-4DC9-B8F1-B20A1A726BF0}"/>
              </a:ext>
              <a:ext uri="{C183D7F6-B498-43B3-948B-1728B52AA6E4}">
                <adec:decorative xmlns:adec="http://schemas.microsoft.com/office/drawing/2017/decorative" val="1"/>
              </a:ext>
            </a:extLst>
          </p:cNvPr>
          <p:cNvPicPr>
            <a:picLocks noChangeAspect="1"/>
          </p:cNvPicPr>
          <p:nvPr/>
        </p:nvPicPr>
        <p:blipFill rotWithShape="1">
          <a:blip r:embed="rId6"/>
          <a:srcRect r="50000"/>
          <a:stretch/>
        </p:blipFill>
        <p:spPr>
          <a:xfrm>
            <a:off x="7847547" y="2023232"/>
            <a:ext cx="1296457" cy="2622517"/>
          </a:xfrm>
          <a:prstGeom prst="rect">
            <a:avLst/>
          </a:prstGeom>
        </p:spPr>
      </p:pic>
      <p:sp>
        <p:nvSpPr>
          <p:cNvPr id="2" name="Title Placeholder">
            <a:extLst>
              <a:ext uri="{FF2B5EF4-FFF2-40B4-BE49-F238E27FC236}">
                <a16:creationId xmlns:a16="http://schemas.microsoft.com/office/drawing/2014/main" id="{04AEA7F9-9E76-F107-39FE-6357012CA593}"/>
              </a:ext>
              <a:ext uri="{C183D7F6-B498-43B3-948B-1728B52AA6E4}">
                <adec:decorative xmlns:adec="http://schemas.microsoft.com/office/drawing/2017/decorative" val="1"/>
              </a:ext>
            </a:extLst>
          </p:cNvPr>
          <p:cNvSpPr txBox="1">
            <a:spLocks noGrp="1"/>
          </p:cNvSpPr>
          <p:nvPr>
            <p:ph type="title" idx="4294967295"/>
          </p:nvPr>
        </p:nvSpPr>
        <p:spPr>
          <a:xfrm>
            <a:off x="156761" y="5671008"/>
            <a:ext cx="5303517" cy="629875"/>
          </a:xfrm>
          <a:prstGeom prst="rect">
            <a:avLst/>
          </a:prstGeom>
          <a:noFill/>
          <a:ln>
            <a:noFill/>
            <a:prstDash/>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j-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08000"/>
              </a:lnSpc>
              <a:spcBef>
                <a:spcPts val="750"/>
              </a:spcBef>
              <a:defRPr/>
            </a:pPr>
            <a:r>
              <a:rPr lang="en-US" sz="2400" dirty="0">
                <a:solidFill>
                  <a:schemeClr val="accent6">
                    <a:lumMod val="60000"/>
                    <a:lumOff val="40000"/>
                  </a:schemeClr>
                </a:solidFill>
                <a:latin typeface="+mn-lt"/>
              </a:rPr>
              <a:t>Presenter Name</a:t>
            </a:r>
          </a:p>
        </p:txBody>
      </p:sp>
    </p:spTree>
    <p:extLst>
      <p:ext uri="{BB962C8B-B14F-4D97-AF65-F5344CB8AC3E}">
        <p14:creationId xmlns:p14="http://schemas.microsoft.com/office/powerpoint/2010/main" val="3904128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82F23-ABB3-8AF6-0A1F-454EC0D4A964}"/>
              </a:ext>
            </a:extLst>
          </p:cNvPr>
          <p:cNvSpPr>
            <a:spLocks noGrp="1"/>
          </p:cNvSpPr>
          <p:nvPr>
            <p:ph type="title" idx="4294967295"/>
          </p:nvPr>
        </p:nvSpPr>
        <p:spPr>
          <a:xfrm>
            <a:off x="387953" y="1343894"/>
            <a:ext cx="6549819"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rPr>
              <a:t>Objectives</a:t>
            </a:r>
          </a:p>
        </p:txBody>
      </p:sp>
      <p:sp>
        <p:nvSpPr>
          <p:cNvPr id="5" name="Content Placeholder 2">
            <a:extLst>
              <a:ext uri="{FF2B5EF4-FFF2-40B4-BE49-F238E27FC236}">
                <a16:creationId xmlns:a16="http://schemas.microsoft.com/office/drawing/2014/main" id="{43BB0FCF-8245-6B02-9D69-BC00D63994A8}"/>
              </a:ext>
            </a:extLst>
          </p:cNvPr>
          <p:cNvSpPr>
            <a:spLocks noGrp="1"/>
          </p:cNvSpPr>
          <p:nvPr>
            <p:ph sz="quarter" idx="13"/>
          </p:nvPr>
        </p:nvSpPr>
        <p:spPr>
          <a:xfrm>
            <a:off x="377429" y="2080022"/>
            <a:ext cx="6711629" cy="3381375"/>
          </a:xfrm>
        </p:spPr>
        <p:txBody>
          <a:bodyPr>
            <a:noAutofit/>
          </a:bodyPr>
          <a:lstStyle/>
          <a:p>
            <a:pPr marL="257175" indent="-257175">
              <a:lnSpc>
                <a:spcPct val="107000"/>
              </a:lnSpc>
              <a:spcBef>
                <a:spcPts val="0"/>
              </a:spcBef>
              <a:spcAft>
                <a:spcPts val="600"/>
              </a:spcAft>
              <a:buFont typeface="+mj-lt"/>
              <a:buAutoNum type="arabicPeriod"/>
            </a:pPr>
            <a:r>
              <a:rPr lang="en-US" sz="2000" b="1" dirty="0">
                <a:ea typeface="Calibri" panose="020F0502020204030204" pitchFamily="34" charset="0"/>
                <a:cs typeface="Arial" panose="020B0604020202020204" pitchFamily="34" charset="0"/>
              </a:rPr>
              <a:t>Introduce soil health principles and resource concerns </a:t>
            </a:r>
          </a:p>
          <a:p>
            <a:pPr marL="257175" indent="-257175">
              <a:lnSpc>
                <a:spcPct val="107000"/>
              </a:lnSpc>
              <a:spcBef>
                <a:spcPts val="0"/>
              </a:spcBef>
              <a:spcAft>
                <a:spcPts val="600"/>
              </a:spcAft>
              <a:buFont typeface="+mj-lt"/>
              <a:buAutoNum type="arabicPeriod"/>
            </a:pPr>
            <a:r>
              <a:rPr lang="en-US" sz="2000" b="1" dirty="0">
                <a:ea typeface="Calibri" panose="020F0502020204030204" pitchFamily="34" charset="0"/>
                <a:cs typeface="Arial" panose="020B0604020202020204" pitchFamily="34" charset="0"/>
              </a:rPr>
              <a:t>Develop understanding of soil biological, physical, and chemical health and their interactions in silvopasture systems  </a:t>
            </a:r>
          </a:p>
          <a:p>
            <a:pPr marL="257175" indent="-257175">
              <a:lnSpc>
                <a:spcPct val="107000"/>
              </a:lnSpc>
              <a:spcBef>
                <a:spcPts val="0"/>
              </a:spcBef>
              <a:spcAft>
                <a:spcPts val="600"/>
              </a:spcAft>
              <a:buFont typeface="+mj-lt"/>
              <a:buAutoNum type="arabicPeriod"/>
            </a:pPr>
            <a:r>
              <a:rPr lang="en-US" sz="2000" b="1" dirty="0">
                <a:ea typeface="Calibri" panose="020F0502020204030204" pitchFamily="34" charset="0"/>
                <a:cs typeface="Arial" panose="020B0604020202020204" pitchFamily="34" charset="0"/>
              </a:rPr>
              <a:t>Identify management impacts on silvopasture soil health </a:t>
            </a:r>
          </a:p>
          <a:p>
            <a:pPr marL="257175" indent="-257175">
              <a:lnSpc>
                <a:spcPct val="107000"/>
              </a:lnSpc>
              <a:spcBef>
                <a:spcPts val="0"/>
              </a:spcBef>
              <a:buFont typeface="+mj-lt"/>
              <a:buAutoNum type="arabicPeriod"/>
            </a:pPr>
            <a:r>
              <a:rPr lang="en-US" sz="2000" b="1" dirty="0">
                <a:ea typeface="Calibri" panose="020F0502020204030204" pitchFamily="34" charset="0"/>
                <a:cs typeface="Arial" panose="020B0604020202020204" pitchFamily="34" charset="0"/>
              </a:rPr>
              <a:t> Identify strategies to utilize soil health </a:t>
            </a:r>
          </a:p>
          <a:p>
            <a:pPr marL="0" indent="0">
              <a:lnSpc>
                <a:spcPct val="107000"/>
              </a:lnSpc>
              <a:spcBef>
                <a:spcPts val="0"/>
              </a:spcBef>
              <a:buNone/>
            </a:pPr>
            <a:r>
              <a:rPr lang="en-US" sz="2000" b="1" dirty="0">
                <a:ea typeface="Calibri" panose="020F0502020204030204" pitchFamily="34" charset="0"/>
                <a:cs typeface="Arial" panose="020B0604020202020204" pitchFamily="34" charset="0"/>
              </a:rPr>
              <a:t>    principles to enhance silvopasture</a:t>
            </a:r>
          </a:p>
          <a:p>
            <a:pPr marL="0" indent="0">
              <a:lnSpc>
                <a:spcPct val="107000"/>
              </a:lnSpc>
              <a:spcBef>
                <a:spcPts val="0"/>
              </a:spcBef>
              <a:buNone/>
            </a:pPr>
            <a:r>
              <a:rPr lang="en-US" sz="2000" b="1" dirty="0">
                <a:ea typeface="Calibri" panose="020F0502020204030204" pitchFamily="34" charset="0"/>
                <a:cs typeface="Arial" panose="020B0604020202020204" pitchFamily="34" charset="0"/>
              </a:rPr>
              <a:t>    management for soil health</a:t>
            </a:r>
          </a:p>
        </p:txBody>
      </p:sp>
      <p:pic>
        <p:nvPicPr>
          <p:cNvPr id="7" name="Picture Placeholder 6" descr="A person holding a soil probe">
            <a:extLst>
              <a:ext uri="{FF2B5EF4-FFF2-40B4-BE49-F238E27FC236}">
                <a16:creationId xmlns:a16="http://schemas.microsoft.com/office/drawing/2014/main" id="{FDCBB577-2412-3E25-DEBB-9A1CFFD93250}"/>
              </a:ext>
            </a:extLst>
          </p:cNvPr>
          <p:cNvPicPr>
            <a:picLocks noGrp="1" noChangeAspect="1"/>
          </p:cNvPicPr>
          <p:nvPr>
            <p:ph type="pic" sz="quarter" idx="12"/>
          </p:nvPr>
        </p:nvPicPr>
        <p:blipFill>
          <a:blip r:embed="rId3"/>
          <a:srcRect t="23150" b="31696"/>
          <a:stretch/>
        </p:blipFill>
        <p:spPr>
          <a:xfrm rot="5400000">
            <a:off x="5412237" y="2645800"/>
            <a:ext cx="5208133" cy="1763779"/>
          </a:xfrm>
        </p:spPr>
      </p:pic>
    </p:spTree>
    <p:extLst>
      <p:ext uri="{BB962C8B-B14F-4D97-AF65-F5344CB8AC3E}">
        <p14:creationId xmlns:p14="http://schemas.microsoft.com/office/powerpoint/2010/main" val="2421792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2898746" cy="397764"/>
          </a:xfrm>
        </p:spPr>
        <p:txBody>
          <a:bodyPr/>
          <a:lstStyle/>
          <a:p>
            <a:r>
              <a:rPr lang="en-US"/>
              <a:t>Silvopasture CPS 381</a:t>
            </a:r>
          </a:p>
        </p:txBody>
      </p:sp>
      <p:pic>
        <p:nvPicPr>
          <p:cNvPr id="4" name="Picture 3" descr="Screenshot of silvopasture conservation practice standard cover sheet.">
            <a:extLst>
              <a:ext uri="{FF2B5EF4-FFF2-40B4-BE49-F238E27FC236}">
                <a16:creationId xmlns:a16="http://schemas.microsoft.com/office/drawing/2014/main" id="{6EB901C8-036F-D8CA-5553-3B654CC81597}"/>
              </a:ext>
            </a:extLst>
          </p:cNvPr>
          <p:cNvPicPr>
            <a:picLocks noChangeAspect="1"/>
          </p:cNvPicPr>
          <p:nvPr/>
        </p:nvPicPr>
        <p:blipFill rotWithShape="1">
          <a:blip r:embed="rId3"/>
          <a:srcRect l="2940" t="5215" r="6430" b="2116"/>
          <a:stretch/>
        </p:blipFill>
        <p:spPr>
          <a:xfrm>
            <a:off x="2853519" y="963561"/>
            <a:ext cx="6218903" cy="4975123"/>
          </a:xfrm>
          <a:prstGeom prst="rect">
            <a:avLst/>
          </a:prstGeom>
        </p:spPr>
      </p:pic>
    </p:spTree>
    <p:extLst>
      <p:ext uri="{BB962C8B-B14F-4D97-AF65-F5344CB8AC3E}">
        <p14:creationId xmlns:p14="http://schemas.microsoft.com/office/powerpoint/2010/main" val="88063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01410" y="621041"/>
            <a:ext cx="8757454" cy="397764"/>
          </a:xfrm>
        </p:spPr>
        <p:txBody>
          <a:bodyPr/>
          <a:lstStyle/>
          <a:p>
            <a:pPr algn="ctr"/>
            <a:r>
              <a:rPr lang="en-US" sz="3200" dirty="0"/>
              <a:t>Soil Health Principles </a:t>
            </a:r>
            <a:br>
              <a:rPr lang="en-US" sz="3200" dirty="0"/>
            </a:br>
            <a:r>
              <a:rPr lang="en-US" sz="3200" dirty="0"/>
              <a:t>and Resource Concerns</a:t>
            </a:r>
          </a:p>
        </p:txBody>
      </p:sp>
      <p:sp>
        <p:nvSpPr>
          <p:cNvPr id="5" name="TextBox 4">
            <a:extLst>
              <a:ext uri="{FF2B5EF4-FFF2-40B4-BE49-F238E27FC236}">
                <a16:creationId xmlns:a16="http://schemas.microsoft.com/office/drawing/2014/main" id="{498E189A-ED0D-5169-1B05-2EB9C72FC851}"/>
              </a:ext>
            </a:extLst>
          </p:cNvPr>
          <p:cNvSpPr txBox="1"/>
          <p:nvPr/>
        </p:nvSpPr>
        <p:spPr>
          <a:xfrm>
            <a:off x="545101" y="1822411"/>
            <a:ext cx="7159135" cy="707886"/>
          </a:xfrm>
          <a:prstGeom prst="rect">
            <a:avLst/>
          </a:prstGeom>
          <a:noFill/>
        </p:spPr>
        <p:txBody>
          <a:bodyPr wrap="square" rtlCol="0">
            <a:spAutoFit/>
          </a:bodyPr>
          <a:lstStyle/>
          <a:p>
            <a:r>
              <a:rPr lang="en-US" sz="2000" b="1" dirty="0">
                <a:solidFill>
                  <a:prstClr val="black"/>
                </a:solidFill>
                <a:cs typeface="Calibri" panose="020F0502020204030204" pitchFamily="34" charset="0"/>
              </a:rPr>
              <a:t>How</a:t>
            </a:r>
            <a:r>
              <a:rPr lang="en-US" sz="2000" b="1" i="1" dirty="0">
                <a:solidFill>
                  <a:prstClr val="black"/>
                </a:solidFill>
                <a:cs typeface="Calibri" panose="020F0502020204030204" pitchFamily="34" charset="0"/>
              </a:rPr>
              <a:t> Each</a:t>
            </a:r>
            <a:r>
              <a:rPr lang="en-US" sz="2000" b="1" dirty="0">
                <a:solidFill>
                  <a:prstClr val="black"/>
                </a:solidFill>
                <a:cs typeface="Calibri" panose="020F0502020204030204" pitchFamily="34" charset="0"/>
              </a:rPr>
              <a:t> of </a:t>
            </a:r>
            <a:r>
              <a:rPr lang="en-US" sz="2000" b="1" dirty="0">
                <a:solidFill>
                  <a:srgbClr val="00B0F0"/>
                </a:solidFill>
                <a:cs typeface="Calibri" panose="020F0502020204030204" pitchFamily="34" charset="0"/>
              </a:rPr>
              <a:t>these</a:t>
            </a:r>
            <a:r>
              <a:rPr lang="en-US" sz="2000" b="1" dirty="0">
                <a:solidFill>
                  <a:prstClr val="black"/>
                </a:solidFill>
                <a:cs typeface="Calibri" panose="020F0502020204030204" pitchFamily="34" charset="0"/>
              </a:rPr>
              <a:t> can contribute to alleviating</a:t>
            </a:r>
          </a:p>
          <a:p>
            <a:r>
              <a:rPr lang="en-US" sz="2000" b="1" dirty="0">
                <a:solidFill>
                  <a:prstClr val="black"/>
                </a:solidFill>
                <a:cs typeface="Calibri" panose="020F0502020204030204" pitchFamily="34" charset="0"/>
              </a:rPr>
              <a:t>                                                                </a:t>
            </a:r>
            <a:r>
              <a:rPr lang="en-US" sz="2000" b="1" i="1" dirty="0">
                <a:solidFill>
                  <a:prstClr val="black"/>
                </a:solidFill>
                <a:cs typeface="Calibri" panose="020F0502020204030204" pitchFamily="34" charset="0"/>
              </a:rPr>
              <a:t>Each</a:t>
            </a:r>
            <a:r>
              <a:rPr lang="en-US" sz="2000" b="1" dirty="0">
                <a:solidFill>
                  <a:prstClr val="black"/>
                </a:solidFill>
                <a:cs typeface="Calibri" panose="020F0502020204030204" pitchFamily="34" charset="0"/>
              </a:rPr>
              <a:t> of </a:t>
            </a:r>
            <a:r>
              <a:rPr lang="en-US" sz="2000" b="1" dirty="0">
                <a:solidFill>
                  <a:srgbClr val="C00000"/>
                </a:solidFill>
                <a:cs typeface="Calibri" panose="020F0502020204030204" pitchFamily="34" charset="0"/>
              </a:rPr>
              <a:t>these</a:t>
            </a:r>
          </a:p>
        </p:txBody>
      </p:sp>
      <p:cxnSp>
        <p:nvCxnSpPr>
          <p:cNvPr id="6" name="Straight Arrow Connector 5">
            <a:extLst>
              <a:ext uri="{FF2B5EF4-FFF2-40B4-BE49-F238E27FC236}">
                <a16:creationId xmlns:a16="http://schemas.microsoft.com/office/drawing/2014/main" id="{3C4650B3-0808-71FB-0486-B1E727DE3D34}"/>
              </a:ext>
              <a:ext uri="{C183D7F6-B498-43B3-948B-1728B52AA6E4}">
                <adec:decorative xmlns:adec="http://schemas.microsoft.com/office/drawing/2017/decorative" val="1"/>
              </a:ext>
            </a:extLst>
          </p:cNvPr>
          <p:cNvCxnSpPr>
            <a:cxnSpLocks/>
          </p:cNvCxnSpPr>
          <p:nvPr/>
        </p:nvCxnSpPr>
        <p:spPr>
          <a:xfrm>
            <a:off x="2710795" y="2205949"/>
            <a:ext cx="1" cy="305541"/>
          </a:xfrm>
          <a:prstGeom prst="straightConnector1">
            <a:avLst/>
          </a:prstGeom>
          <a:noFill/>
          <a:ln w="63500" cap="flat" cmpd="sng" algn="ctr">
            <a:solidFill>
              <a:srgbClr val="00B0F0"/>
            </a:solidFill>
            <a:prstDash val="solid"/>
            <a:miter lim="800000"/>
            <a:tailEnd type="triangle"/>
          </a:ln>
          <a:effectLst/>
        </p:spPr>
      </p:cxnSp>
      <p:cxnSp>
        <p:nvCxnSpPr>
          <p:cNvPr id="7" name="Straight Arrow Connector 6">
            <a:extLst>
              <a:ext uri="{FF2B5EF4-FFF2-40B4-BE49-F238E27FC236}">
                <a16:creationId xmlns:a16="http://schemas.microsoft.com/office/drawing/2014/main" id="{7E43D10B-8225-7301-ACD6-C31699FD94B0}"/>
              </a:ext>
              <a:ext uri="{C183D7F6-B498-43B3-948B-1728B52AA6E4}">
                <adec:decorative xmlns:adec="http://schemas.microsoft.com/office/drawing/2017/decorative" val="1"/>
              </a:ext>
            </a:extLst>
          </p:cNvPr>
          <p:cNvCxnSpPr>
            <a:cxnSpLocks/>
          </p:cNvCxnSpPr>
          <p:nvPr/>
        </p:nvCxnSpPr>
        <p:spPr>
          <a:xfrm>
            <a:off x="6688244" y="2488496"/>
            <a:ext cx="1" cy="305541"/>
          </a:xfrm>
          <a:prstGeom prst="straightConnector1">
            <a:avLst/>
          </a:prstGeom>
          <a:noFill/>
          <a:ln w="63500" cap="flat" cmpd="sng" algn="ctr">
            <a:solidFill>
              <a:srgbClr val="C00000"/>
            </a:solidFill>
            <a:prstDash val="solid"/>
            <a:miter lim="800000"/>
            <a:tailEnd type="triangle"/>
          </a:ln>
          <a:effectLst/>
        </p:spPr>
      </p:cxnSp>
      <p:pic>
        <p:nvPicPr>
          <p:cNvPr id="9" name="Picture 8" descr="Soil health shield illustrating four principles of soil health.">
            <a:extLst>
              <a:ext uri="{FF2B5EF4-FFF2-40B4-BE49-F238E27FC236}">
                <a16:creationId xmlns:a16="http://schemas.microsoft.com/office/drawing/2014/main" id="{F837ED3C-9D5B-D79A-7E69-1FAABE65B7BB}"/>
              </a:ext>
            </a:extLst>
          </p:cNvPr>
          <p:cNvPicPr>
            <a:picLocks noChangeAspect="1"/>
          </p:cNvPicPr>
          <p:nvPr/>
        </p:nvPicPr>
        <p:blipFill rotWithShape="1">
          <a:blip r:embed="rId3"/>
          <a:srcRect l="1899" t="882" r="7800" b="6547"/>
          <a:stretch/>
        </p:blipFill>
        <p:spPr>
          <a:xfrm>
            <a:off x="648929" y="2511490"/>
            <a:ext cx="3560713" cy="3549976"/>
          </a:xfrm>
          <a:prstGeom prst="rect">
            <a:avLst/>
          </a:prstGeom>
        </p:spPr>
      </p:pic>
      <p:sp>
        <p:nvSpPr>
          <p:cNvPr id="4" name="TextBox 3">
            <a:extLst>
              <a:ext uri="{FF2B5EF4-FFF2-40B4-BE49-F238E27FC236}">
                <a16:creationId xmlns:a16="http://schemas.microsoft.com/office/drawing/2014/main" id="{31EDC9CF-EDBC-A261-A863-FA79E0331312}"/>
              </a:ext>
            </a:extLst>
          </p:cNvPr>
          <p:cNvSpPr txBox="1"/>
          <p:nvPr/>
        </p:nvSpPr>
        <p:spPr>
          <a:xfrm>
            <a:off x="4468928" y="2902189"/>
            <a:ext cx="4448931" cy="2554545"/>
          </a:xfrm>
          <a:prstGeom prst="rect">
            <a:avLst/>
          </a:prstGeom>
          <a:noFill/>
          <a:ln w="50800">
            <a:solidFill>
              <a:srgbClr val="00B050"/>
            </a:solidFill>
          </a:ln>
        </p:spPr>
        <p:txBody>
          <a:bodyPr wrap="square">
            <a:spAutoFit/>
          </a:bodyPr>
          <a:lstStyle/>
          <a:p>
            <a:pPr marL="257175" indent="-257175">
              <a:buFont typeface="Wingdings" pitchFamily="2" charset="2"/>
              <a:buChar char="§"/>
            </a:pPr>
            <a:r>
              <a:rPr lang="en-US" sz="2000" b="1" dirty="0">
                <a:solidFill>
                  <a:srgbClr val="222222"/>
                </a:solidFill>
                <a:cs typeface="Calibri" panose="020F0502020204030204" pitchFamily="34" charset="0"/>
              </a:rPr>
              <a:t>Aggregate Instability</a:t>
            </a:r>
          </a:p>
          <a:p>
            <a:endParaRPr lang="en-US" sz="2000" b="1" dirty="0">
              <a:solidFill>
                <a:srgbClr val="222222"/>
              </a:solidFill>
              <a:cs typeface="Calibri" panose="020F0502020204030204" pitchFamily="34" charset="0"/>
            </a:endParaRPr>
          </a:p>
          <a:p>
            <a:pPr marL="257175" indent="-257175">
              <a:buFont typeface="Wingdings" pitchFamily="2" charset="2"/>
              <a:buChar char="§"/>
            </a:pPr>
            <a:r>
              <a:rPr lang="en-US" sz="2000" b="1" dirty="0">
                <a:solidFill>
                  <a:srgbClr val="222222"/>
                </a:solidFill>
                <a:cs typeface="Calibri" panose="020F0502020204030204" pitchFamily="34" charset="0"/>
              </a:rPr>
              <a:t>Compaction</a:t>
            </a:r>
          </a:p>
          <a:p>
            <a:pPr marL="257175" indent="-257175">
              <a:buFont typeface="Wingdings" pitchFamily="2" charset="2"/>
              <a:buChar char="§"/>
            </a:pPr>
            <a:endParaRPr lang="en-US" sz="2000" b="1" dirty="0">
              <a:solidFill>
                <a:srgbClr val="222222"/>
              </a:solidFill>
              <a:cs typeface="Calibri" panose="020F0502020204030204" pitchFamily="34" charset="0"/>
            </a:endParaRPr>
          </a:p>
          <a:p>
            <a:pPr marL="257175" indent="-257175">
              <a:buFont typeface="Wingdings" pitchFamily="2" charset="2"/>
              <a:buChar char="§"/>
            </a:pPr>
            <a:r>
              <a:rPr lang="en-US" sz="2000" b="1" dirty="0">
                <a:solidFill>
                  <a:srgbClr val="222222"/>
                </a:solidFill>
                <a:cs typeface="Calibri" panose="020F0502020204030204" pitchFamily="34" charset="0"/>
              </a:rPr>
              <a:t>Organic Matter Depletion</a:t>
            </a:r>
          </a:p>
          <a:p>
            <a:pPr marL="257175" indent="-257175">
              <a:buFont typeface="Wingdings" pitchFamily="2" charset="2"/>
              <a:buChar char="§"/>
            </a:pPr>
            <a:endParaRPr lang="en-US" sz="2000" b="1" dirty="0">
              <a:solidFill>
                <a:srgbClr val="222222"/>
              </a:solidFill>
              <a:cs typeface="Calibri" panose="020F0502020204030204" pitchFamily="34" charset="0"/>
            </a:endParaRPr>
          </a:p>
          <a:p>
            <a:pPr marL="257175" indent="-257175">
              <a:buFont typeface="Wingdings" pitchFamily="2" charset="2"/>
              <a:buChar char="§"/>
            </a:pPr>
            <a:r>
              <a:rPr lang="en-US" sz="2000" b="1" dirty="0">
                <a:solidFill>
                  <a:srgbClr val="222222"/>
                </a:solidFill>
                <a:cs typeface="Calibri" panose="020F0502020204030204" pitchFamily="34" charset="0"/>
              </a:rPr>
              <a:t>Soil Organism Habitat Loss or Degradation</a:t>
            </a:r>
          </a:p>
        </p:txBody>
      </p:sp>
    </p:spTree>
    <p:extLst>
      <p:ext uri="{BB962C8B-B14F-4D97-AF65-F5344CB8AC3E}">
        <p14:creationId xmlns:p14="http://schemas.microsoft.com/office/powerpoint/2010/main" val="1080453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92568" y="1481329"/>
            <a:ext cx="4350278" cy="397764"/>
          </a:xfrm>
        </p:spPr>
        <p:txBody>
          <a:bodyPr/>
          <a:lstStyle/>
          <a:p>
            <a:r>
              <a:rPr lang="en-US"/>
              <a:t>Silvopasture Soil Health Tech Note</a:t>
            </a:r>
          </a:p>
        </p:txBody>
      </p:sp>
      <p:pic>
        <p:nvPicPr>
          <p:cNvPr id="5" name="Picture 4" descr="Cover sheet for Soil Health In Temperate Silvopasture Systems technical note.">
            <a:extLst>
              <a:ext uri="{FF2B5EF4-FFF2-40B4-BE49-F238E27FC236}">
                <a16:creationId xmlns:a16="http://schemas.microsoft.com/office/drawing/2014/main" id="{B9C51CC7-1ACD-91B5-A8ED-C28E00695DBF}"/>
              </a:ext>
            </a:extLst>
          </p:cNvPr>
          <p:cNvPicPr>
            <a:picLocks noChangeAspect="1"/>
          </p:cNvPicPr>
          <p:nvPr/>
        </p:nvPicPr>
        <p:blipFill rotWithShape="1">
          <a:blip r:embed="rId3"/>
          <a:srcRect r="3090" b="1571"/>
          <a:stretch/>
        </p:blipFill>
        <p:spPr>
          <a:xfrm>
            <a:off x="4119717" y="636236"/>
            <a:ext cx="4621160" cy="5585527"/>
          </a:xfrm>
          <a:prstGeom prst="rect">
            <a:avLst/>
          </a:prstGeom>
        </p:spPr>
      </p:pic>
    </p:spTree>
    <p:extLst>
      <p:ext uri="{BB962C8B-B14F-4D97-AF65-F5344CB8AC3E}">
        <p14:creationId xmlns:p14="http://schemas.microsoft.com/office/powerpoint/2010/main" val="3250691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B87C55-BCC4-90BC-8D31-59E4BFA89E9A}"/>
              </a:ext>
            </a:extLst>
          </p:cNvPr>
          <p:cNvSpPr txBox="1">
            <a:spLocks noGrp="1"/>
          </p:cNvSpPr>
          <p:nvPr>
            <p:ph type="title"/>
          </p:nvPr>
        </p:nvSpPr>
        <p:spPr>
          <a:xfrm>
            <a:off x="124905" y="2527513"/>
            <a:ext cx="8894190" cy="397669"/>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700" dirty="0">
                <a:solidFill>
                  <a:schemeClr val="accent4"/>
                </a:solidFill>
                <a:cs typeface="Arial" pitchFamily="34" charset="0"/>
              </a:rPr>
              <a:t>Temperate Silvopasture Soil Biological Health</a:t>
            </a:r>
          </a:p>
        </p:txBody>
      </p:sp>
    </p:spTree>
    <p:extLst>
      <p:ext uri="{BB962C8B-B14F-4D97-AF65-F5344CB8AC3E}">
        <p14:creationId xmlns:p14="http://schemas.microsoft.com/office/powerpoint/2010/main" val="2166169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50876" y="1481329"/>
            <a:ext cx="7886700" cy="397764"/>
          </a:xfrm>
        </p:spPr>
        <p:txBody>
          <a:bodyPr/>
          <a:lstStyle/>
          <a:p>
            <a:r>
              <a:rPr lang="en-US" dirty="0"/>
              <a:t>Active Decomposition</a:t>
            </a:r>
          </a:p>
        </p:txBody>
      </p:sp>
      <p:pic>
        <p:nvPicPr>
          <p:cNvPr id="5" name="Content Placeholder 4" descr="Table describing the active decomposition of organic inputs indicator of biological soil health.">
            <a:extLst>
              <a:ext uri="{FF2B5EF4-FFF2-40B4-BE49-F238E27FC236}">
                <a16:creationId xmlns:a16="http://schemas.microsoft.com/office/drawing/2014/main" id="{2E840574-15AF-B235-6227-EFFF6A04BFBD}"/>
              </a:ext>
            </a:extLst>
          </p:cNvPr>
          <p:cNvPicPr>
            <a:picLocks noGrp="1" noChangeAspect="1"/>
          </p:cNvPicPr>
          <p:nvPr>
            <p:ph sz="quarter" idx="10"/>
          </p:nvPr>
        </p:nvPicPr>
        <p:blipFill>
          <a:blip r:embed="rId3"/>
          <a:stretch>
            <a:fillRect/>
          </a:stretch>
        </p:blipFill>
        <p:spPr>
          <a:xfrm>
            <a:off x="136284" y="2327829"/>
            <a:ext cx="8915400" cy="1345721"/>
          </a:xfrm>
        </p:spPr>
      </p:pic>
    </p:spTree>
    <p:extLst>
      <p:ext uri="{BB962C8B-B14F-4D97-AF65-F5344CB8AC3E}">
        <p14:creationId xmlns:p14="http://schemas.microsoft.com/office/powerpoint/2010/main" val="2357651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133772" y="610639"/>
            <a:ext cx="6200825" cy="607470"/>
          </a:xfrm>
        </p:spPr>
        <p:txBody>
          <a:bodyPr/>
          <a:lstStyle/>
          <a:p>
            <a:r>
              <a:rPr lang="en-US" dirty="0"/>
              <a:t>Pasture Carbon Cycling</a:t>
            </a:r>
          </a:p>
        </p:txBody>
      </p:sp>
      <p:pic>
        <p:nvPicPr>
          <p:cNvPr id="6" name="Picture 5" descr="Pasture carbon cycling image showing carbon gains and losses.">
            <a:extLst>
              <a:ext uri="{FF2B5EF4-FFF2-40B4-BE49-F238E27FC236}">
                <a16:creationId xmlns:a16="http://schemas.microsoft.com/office/drawing/2014/main" id="{4644CA50-F35B-FF90-8C5D-32F40F0EF8F5}"/>
              </a:ext>
            </a:extLst>
          </p:cNvPr>
          <p:cNvPicPr>
            <a:picLocks noChangeAspect="1"/>
          </p:cNvPicPr>
          <p:nvPr/>
        </p:nvPicPr>
        <p:blipFill>
          <a:blip r:embed="rId3"/>
          <a:stretch>
            <a:fillRect/>
          </a:stretch>
        </p:blipFill>
        <p:spPr>
          <a:xfrm>
            <a:off x="294926" y="1218109"/>
            <a:ext cx="8635839" cy="4519852"/>
          </a:xfrm>
          <a:prstGeom prst="rect">
            <a:avLst/>
          </a:prstGeom>
        </p:spPr>
      </p:pic>
      <p:sp>
        <p:nvSpPr>
          <p:cNvPr id="5" name="TextBox 4">
            <a:extLst>
              <a:ext uri="{FF2B5EF4-FFF2-40B4-BE49-F238E27FC236}">
                <a16:creationId xmlns:a16="http://schemas.microsoft.com/office/drawing/2014/main" id="{BAFC7049-B739-3A04-A8C0-ABA1BDF28954}"/>
              </a:ext>
            </a:extLst>
          </p:cNvPr>
          <p:cNvSpPr txBox="1"/>
          <p:nvPr/>
        </p:nvSpPr>
        <p:spPr>
          <a:xfrm>
            <a:off x="294926" y="6022942"/>
            <a:ext cx="5467641" cy="507831"/>
          </a:xfrm>
          <a:prstGeom prst="rect">
            <a:avLst/>
          </a:prstGeom>
          <a:noFill/>
        </p:spPr>
        <p:txBody>
          <a:bodyPr wrap="square">
            <a:spAutoFit/>
          </a:bodyPr>
          <a:lstStyle/>
          <a:p>
            <a:r>
              <a:rPr lang="en-US" sz="1350" b="1" dirty="0">
                <a:hlinkClick r:id="rId4"/>
              </a:rPr>
              <a:t>https://bwsr.state.mn.us/carbon-sequestration-grasslands</a:t>
            </a:r>
            <a:endParaRPr lang="en-US" sz="1350" b="1" dirty="0"/>
          </a:p>
          <a:p>
            <a:endParaRPr lang="en-US" sz="1350" dirty="0"/>
          </a:p>
        </p:txBody>
      </p:sp>
      <p:sp>
        <p:nvSpPr>
          <p:cNvPr id="7" name="Rectangle 6">
            <a:extLst>
              <a:ext uri="{FF2B5EF4-FFF2-40B4-BE49-F238E27FC236}">
                <a16:creationId xmlns:a16="http://schemas.microsoft.com/office/drawing/2014/main" id="{974CE722-CE59-CC9E-864E-52855730E069}"/>
              </a:ext>
              <a:ext uri="{C183D7F6-B498-43B3-948B-1728B52AA6E4}">
                <adec:decorative xmlns:adec="http://schemas.microsoft.com/office/drawing/2017/decorative" val="1"/>
              </a:ext>
            </a:extLst>
          </p:cNvPr>
          <p:cNvSpPr/>
          <p:nvPr/>
        </p:nvSpPr>
        <p:spPr>
          <a:xfrm>
            <a:off x="3299172" y="1846198"/>
            <a:ext cx="761551" cy="1821234"/>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B9D46824-582D-60A0-CCE1-796F1934177E}"/>
              </a:ext>
              <a:ext uri="{C183D7F6-B498-43B3-948B-1728B52AA6E4}">
                <adec:decorative xmlns:adec="http://schemas.microsoft.com/office/drawing/2017/decorative" val="1"/>
              </a:ext>
            </a:extLst>
          </p:cNvPr>
          <p:cNvSpPr/>
          <p:nvPr/>
        </p:nvSpPr>
        <p:spPr>
          <a:xfrm>
            <a:off x="7373936" y="3234813"/>
            <a:ext cx="1475138" cy="1986116"/>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96331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246328" y="681334"/>
            <a:ext cx="4912736" cy="528034"/>
          </a:xfrm>
        </p:spPr>
        <p:txBody>
          <a:bodyPr/>
          <a:lstStyle/>
          <a:p>
            <a:r>
              <a:rPr lang="en-US" dirty="0"/>
              <a:t>Forest Carbon Cycling</a:t>
            </a:r>
          </a:p>
        </p:txBody>
      </p:sp>
      <p:pic>
        <p:nvPicPr>
          <p:cNvPr id="4" name="Picture 3" descr="Forest carbon cycling imange showing carbon gains and losses.">
            <a:extLst>
              <a:ext uri="{FF2B5EF4-FFF2-40B4-BE49-F238E27FC236}">
                <a16:creationId xmlns:a16="http://schemas.microsoft.com/office/drawing/2014/main" id="{86CC5A58-B24E-7C72-A401-65C5C67369A6}"/>
              </a:ext>
            </a:extLst>
          </p:cNvPr>
          <p:cNvPicPr>
            <a:picLocks noChangeAspect="1"/>
          </p:cNvPicPr>
          <p:nvPr/>
        </p:nvPicPr>
        <p:blipFill>
          <a:blip r:embed="rId3"/>
          <a:stretch>
            <a:fillRect/>
          </a:stretch>
        </p:blipFill>
        <p:spPr>
          <a:xfrm>
            <a:off x="462116" y="1450422"/>
            <a:ext cx="8481160" cy="4650057"/>
          </a:xfrm>
          <a:prstGeom prst="rect">
            <a:avLst/>
          </a:prstGeom>
        </p:spPr>
      </p:pic>
      <p:sp>
        <p:nvSpPr>
          <p:cNvPr id="5" name="Rectangle 4">
            <a:extLst>
              <a:ext uri="{FF2B5EF4-FFF2-40B4-BE49-F238E27FC236}">
                <a16:creationId xmlns:a16="http://schemas.microsoft.com/office/drawing/2014/main" id="{9380A4BC-46DB-8E93-5DA7-BA94A7FE11E2}"/>
              </a:ext>
              <a:ext uri="{C183D7F6-B498-43B3-948B-1728B52AA6E4}">
                <adec:decorative xmlns:adec="http://schemas.microsoft.com/office/drawing/2017/decorative" val="1"/>
              </a:ext>
            </a:extLst>
          </p:cNvPr>
          <p:cNvSpPr/>
          <p:nvPr/>
        </p:nvSpPr>
        <p:spPr>
          <a:xfrm>
            <a:off x="4455193" y="2807421"/>
            <a:ext cx="893555" cy="1794076"/>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7B4C9645-6F37-CB58-F90C-E1332593ACDB}"/>
              </a:ext>
            </a:extLst>
          </p:cNvPr>
          <p:cNvSpPr txBox="1"/>
          <p:nvPr/>
        </p:nvSpPr>
        <p:spPr>
          <a:xfrm>
            <a:off x="282102" y="6081383"/>
            <a:ext cx="5454785" cy="507831"/>
          </a:xfrm>
          <a:prstGeom prst="rect">
            <a:avLst/>
          </a:prstGeom>
          <a:noFill/>
        </p:spPr>
        <p:txBody>
          <a:bodyPr wrap="square">
            <a:spAutoFit/>
          </a:bodyPr>
          <a:lstStyle/>
          <a:p>
            <a:r>
              <a:rPr lang="en-US" sz="1350" b="1" dirty="0">
                <a:hlinkClick r:id="rId4"/>
              </a:rPr>
              <a:t>https://bwsr.state.mn.us/carbon-sequestration-forests</a:t>
            </a:r>
            <a:endParaRPr lang="en-US" sz="1350" b="1" dirty="0"/>
          </a:p>
          <a:p>
            <a:endParaRPr lang="en-US" sz="1350" b="1" dirty="0"/>
          </a:p>
        </p:txBody>
      </p:sp>
      <p:sp>
        <p:nvSpPr>
          <p:cNvPr id="3" name="Rectangle 2">
            <a:extLst>
              <a:ext uri="{FF2B5EF4-FFF2-40B4-BE49-F238E27FC236}">
                <a16:creationId xmlns:a16="http://schemas.microsoft.com/office/drawing/2014/main" id="{4C781531-C06C-5F0D-C615-05B4B192BAD9}"/>
              </a:ext>
              <a:ext uri="{C183D7F6-B498-43B3-948B-1728B52AA6E4}">
                <adec:decorative xmlns:adec="http://schemas.microsoft.com/office/drawing/2017/decorative" val="1"/>
              </a:ext>
            </a:extLst>
          </p:cNvPr>
          <p:cNvSpPr/>
          <p:nvPr/>
        </p:nvSpPr>
        <p:spPr>
          <a:xfrm>
            <a:off x="7586767" y="2242066"/>
            <a:ext cx="1356509" cy="3539302"/>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11526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360721" y="607212"/>
            <a:ext cx="8259711" cy="397764"/>
          </a:xfrm>
        </p:spPr>
        <p:txBody>
          <a:bodyPr/>
          <a:lstStyle/>
          <a:p>
            <a:r>
              <a:rPr lang="en-US" sz="2800" dirty="0">
                <a:solidFill>
                  <a:srgbClr val="19567B"/>
                </a:solidFill>
                <a:ea typeface="+mn-ea"/>
                <a:cs typeface="Arial" panose="020B0604020202020204" pitchFamily="34" charset="0"/>
              </a:rPr>
              <a:t>Temperate Deciduous vs Coniferous Litter</a:t>
            </a:r>
            <a:endParaRPr lang="en-US" sz="2800" dirty="0"/>
          </a:p>
        </p:txBody>
      </p:sp>
      <p:sp>
        <p:nvSpPr>
          <p:cNvPr id="6" name="TextBox 5">
            <a:extLst>
              <a:ext uri="{FF2B5EF4-FFF2-40B4-BE49-F238E27FC236}">
                <a16:creationId xmlns:a16="http://schemas.microsoft.com/office/drawing/2014/main" id="{5CC28431-A549-38EE-79AE-56E35B20FE17}"/>
              </a:ext>
            </a:extLst>
          </p:cNvPr>
          <p:cNvSpPr txBox="1"/>
          <p:nvPr/>
        </p:nvSpPr>
        <p:spPr>
          <a:xfrm>
            <a:off x="1318579" y="1194307"/>
            <a:ext cx="1909497" cy="461665"/>
          </a:xfrm>
          <a:prstGeom prst="rect">
            <a:avLst/>
          </a:prstGeom>
          <a:noFill/>
        </p:spPr>
        <p:txBody>
          <a:bodyPr wrap="none" rtlCol="0">
            <a:spAutoFit/>
          </a:bodyPr>
          <a:lstStyle/>
          <a:p>
            <a:r>
              <a:rPr lang="en-US" sz="2400" b="1" dirty="0">
                <a:solidFill>
                  <a:srgbClr val="C00000"/>
                </a:solidFill>
                <a:latin typeface="Montserrat" pitchFamily="2" charset="0"/>
                <a:cs typeface="Arial" panose="020B0604020202020204" pitchFamily="34" charset="0"/>
              </a:rPr>
              <a:t>Deciduous</a:t>
            </a:r>
          </a:p>
        </p:txBody>
      </p:sp>
      <p:sp>
        <p:nvSpPr>
          <p:cNvPr id="5" name="TextBox 4">
            <a:extLst>
              <a:ext uri="{FF2B5EF4-FFF2-40B4-BE49-F238E27FC236}">
                <a16:creationId xmlns:a16="http://schemas.microsoft.com/office/drawing/2014/main" id="{8E74374B-8FD5-A77E-03A0-40BA7C6BB529}"/>
              </a:ext>
            </a:extLst>
          </p:cNvPr>
          <p:cNvSpPr txBox="1"/>
          <p:nvPr/>
        </p:nvSpPr>
        <p:spPr>
          <a:xfrm>
            <a:off x="400050" y="1685252"/>
            <a:ext cx="4171950" cy="2585323"/>
          </a:xfrm>
          <a:prstGeom prst="rect">
            <a:avLst/>
          </a:prstGeom>
          <a:noFill/>
        </p:spPr>
        <p:txBody>
          <a:bodyPr wrap="square" rtlCol="0">
            <a:spAutoFit/>
          </a:bodyPr>
          <a:lstStyle/>
          <a:p>
            <a:pPr marL="257175" indent="-257175">
              <a:buFontTx/>
              <a:buChar char="-"/>
            </a:pPr>
            <a:r>
              <a:rPr lang="en-US" b="1" dirty="0">
                <a:latin typeface="Montserrat" pitchFamily="2" charset="0"/>
                <a:cs typeface="Arial" panose="020B0604020202020204" pitchFamily="34" charset="0"/>
              </a:rPr>
              <a:t>Most leaves drop in fall (some carry leaves through winter)</a:t>
            </a:r>
          </a:p>
          <a:p>
            <a:pPr marL="257175" indent="-257175">
              <a:buFontTx/>
              <a:buChar char="-"/>
            </a:pPr>
            <a:r>
              <a:rPr lang="en-US" b="1" dirty="0">
                <a:solidFill>
                  <a:srgbClr val="003DA5"/>
                </a:solidFill>
                <a:latin typeface="Montserrat" pitchFamily="2" charset="0"/>
                <a:cs typeface="Arial" panose="020B0604020202020204" pitchFamily="34" charset="0"/>
              </a:rPr>
              <a:t>Litterfall: 5.5 t ha</a:t>
            </a:r>
            <a:r>
              <a:rPr lang="en-US" b="1" baseline="30000" dirty="0">
                <a:solidFill>
                  <a:srgbClr val="003DA5"/>
                </a:solidFill>
                <a:latin typeface="Montserrat" pitchFamily="2" charset="0"/>
                <a:cs typeface="Arial" panose="020B0604020202020204" pitchFamily="34" charset="0"/>
              </a:rPr>
              <a:t>-1</a:t>
            </a:r>
            <a:r>
              <a:rPr lang="en-US" b="1" dirty="0">
                <a:solidFill>
                  <a:srgbClr val="003DA5"/>
                </a:solidFill>
                <a:latin typeface="Montserrat" pitchFamily="2" charset="0"/>
                <a:cs typeface="Arial" panose="020B0604020202020204" pitchFamily="34" charset="0"/>
              </a:rPr>
              <a:t> yr</a:t>
            </a:r>
            <a:r>
              <a:rPr lang="en-US" b="1" baseline="30000" dirty="0">
                <a:solidFill>
                  <a:srgbClr val="003DA5"/>
                </a:solidFill>
                <a:latin typeface="Montserrat" pitchFamily="2" charset="0"/>
                <a:cs typeface="Arial" panose="020B0604020202020204" pitchFamily="34" charset="0"/>
              </a:rPr>
              <a:t>-1 </a:t>
            </a:r>
            <a:r>
              <a:rPr lang="en-US" b="1" dirty="0">
                <a:solidFill>
                  <a:srgbClr val="003DA5"/>
                </a:solidFill>
                <a:latin typeface="Montserrat" pitchFamily="2" charset="0"/>
                <a:cs typeface="Arial" panose="020B0604020202020204" pitchFamily="34" charset="0"/>
              </a:rPr>
              <a:t>(2.4 T/A/yr)</a:t>
            </a:r>
          </a:p>
          <a:p>
            <a:pPr marL="257175" indent="-257175">
              <a:buFontTx/>
              <a:buChar char="-"/>
            </a:pPr>
            <a:r>
              <a:rPr lang="en-US" b="1" dirty="0">
                <a:solidFill>
                  <a:schemeClr val="accent5">
                    <a:lumMod val="75000"/>
                  </a:schemeClr>
                </a:solidFill>
                <a:latin typeface="Montserrat" pitchFamily="2" charset="0"/>
                <a:cs typeface="Arial" panose="020B0604020202020204" pitchFamily="34" charset="0"/>
              </a:rPr>
              <a:t>Forest floor: 18 t ha</a:t>
            </a:r>
            <a:r>
              <a:rPr lang="en-US" b="1" baseline="30000" dirty="0">
                <a:solidFill>
                  <a:schemeClr val="accent5">
                    <a:lumMod val="75000"/>
                  </a:schemeClr>
                </a:solidFill>
                <a:latin typeface="Montserrat" pitchFamily="2" charset="0"/>
                <a:cs typeface="Arial" panose="020B0604020202020204" pitchFamily="34" charset="0"/>
              </a:rPr>
              <a:t>-1 </a:t>
            </a:r>
            <a:r>
              <a:rPr lang="en-US" b="1" dirty="0">
                <a:solidFill>
                  <a:schemeClr val="accent5">
                    <a:lumMod val="75000"/>
                  </a:schemeClr>
                </a:solidFill>
                <a:latin typeface="Montserrat" pitchFamily="2" charset="0"/>
                <a:cs typeface="Arial" panose="020B0604020202020204" pitchFamily="34" charset="0"/>
              </a:rPr>
              <a:t>(8 T/A) Mull type (mixed organic/mineral, bacterial decomposition, granular)</a:t>
            </a:r>
          </a:p>
          <a:p>
            <a:pPr marL="257175" indent="-257175">
              <a:buFontTx/>
              <a:buChar char="-"/>
            </a:pPr>
            <a:r>
              <a:rPr lang="en-US" b="1" dirty="0">
                <a:solidFill>
                  <a:schemeClr val="accent4">
                    <a:lumMod val="75000"/>
                  </a:schemeClr>
                </a:solidFill>
                <a:latin typeface="Montserrat" pitchFamily="2" charset="0"/>
                <a:cs typeface="Arial" panose="020B0604020202020204" pitchFamily="34" charset="0"/>
              </a:rPr>
              <a:t>Turnover rate: 4 yrs.</a:t>
            </a:r>
          </a:p>
        </p:txBody>
      </p:sp>
      <p:pic>
        <p:nvPicPr>
          <p:cNvPr id="8" name="Picture 7" descr="Deciduous leaf litter on a forest floor">
            <a:extLst>
              <a:ext uri="{FF2B5EF4-FFF2-40B4-BE49-F238E27FC236}">
                <a16:creationId xmlns:a16="http://schemas.microsoft.com/office/drawing/2014/main" id="{CB6FB15C-9D0E-6CA1-93F7-C4804332E9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8811" y="4270575"/>
            <a:ext cx="2436520" cy="1827391"/>
          </a:xfrm>
          <a:prstGeom prst="rect">
            <a:avLst/>
          </a:prstGeom>
        </p:spPr>
      </p:pic>
      <p:sp>
        <p:nvSpPr>
          <p:cNvPr id="7" name="TextBox 6">
            <a:extLst>
              <a:ext uri="{FF2B5EF4-FFF2-40B4-BE49-F238E27FC236}">
                <a16:creationId xmlns:a16="http://schemas.microsoft.com/office/drawing/2014/main" id="{32AA25CC-2594-B8D5-F776-45E806372A8B}"/>
              </a:ext>
            </a:extLst>
          </p:cNvPr>
          <p:cNvSpPr txBox="1"/>
          <p:nvPr/>
        </p:nvSpPr>
        <p:spPr>
          <a:xfrm>
            <a:off x="5649439" y="1194307"/>
            <a:ext cx="1941557" cy="461665"/>
          </a:xfrm>
          <a:prstGeom prst="rect">
            <a:avLst/>
          </a:prstGeom>
          <a:noFill/>
        </p:spPr>
        <p:txBody>
          <a:bodyPr wrap="none" rtlCol="0">
            <a:spAutoFit/>
          </a:bodyPr>
          <a:lstStyle/>
          <a:p>
            <a:r>
              <a:rPr lang="en-US" sz="2400" b="1" dirty="0">
                <a:solidFill>
                  <a:srgbClr val="C00000"/>
                </a:solidFill>
                <a:latin typeface="Montserrat" pitchFamily="2" charset="0"/>
                <a:cs typeface="Arial" panose="020B0604020202020204" pitchFamily="34" charset="0"/>
              </a:rPr>
              <a:t>Coniferous</a:t>
            </a:r>
          </a:p>
        </p:txBody>
      </p:sp>
      <p:sp>
        <p:nvSpPr>
          <p:cNvPr id="4" name="TextBox 3">
            <a:extLst>
              <a:ext uri="{FF2B5EF4-FFF2-40B4-BE49-F238E27FC236}">
                <a16:creationId xmlns:a16="http://schemas.microsoft.com/office/drawing/2014/main" id="{9DEAEBFF-FF98-EEA2-97AC-0DCE3BBAF947}"/>
              </a:ext>
            </a:extLst>
          </p:cNvPr>
          <p:cNvSpPr txBox="1"/>
          <p:nvPr/>
        </p:nvSpPr>
        <p:spPr>
          <a:xfrm>
            <a:off x="4572000" y="1685252"/>
            <a:ext cx="4241843" cy="2862322"/>
          </a:xfrm>
          <a:prstGeom prst="rect">
            <a:avLst/>
          </a:prstGeom>
          <a:noFill/>
        </p:spPr>
        <p:txBody>
          <a:bodyPr wrap="square" rtlCol="0">
            <a:spAutoFit/>
          </a:bodyPr>
          <a:lstStyle/>
          <a:p>
            <a:pPr marL="257175" indent="-257175">
              <a:buFontTx/>
              <a:buChar char="-"/>
            </a:pPr>
            <a:r>
              <a:rPr lang="en-US" b="1" dirty="0">
                <a:latin typeface="Montserrat" pitchFamily="2" charset="0"/>
                <a:cs typeface="Arial" panose="020B0604020202020204" pitchFamily="34" charset="0"/>
              </a:rPr>
              <a:t>Periods or continuous partial needle drop (10-50% / year)</a:t>
            </a:r>
          </a:p>
          <a:p>
            <a:pPr marL="257175" indent="-257175">
              <a:buFontTx/>
              <a:buChar char="-"/>
            </a:pPr>
            <a:r>
              <a:rPr lang="en-US" b="1" dirty="0">
                <a:solidFill>
                  <a:srgbClr val="003DA5"/>
                </a:solidFill>
                <a:latin typeface="Montserrat" pitchFamily="2" charset="0"/>
                <a:cs typeface="Arial" panose="020B0604020202020204" pitchFamily="34" charset="0"/>
              </a:rPr>
              <a:t>Litterfall: 3.5 t ha</a:t>
            </a:r>
            <a:r>
              <a:rPr lang="en-US" b="1" baseline="30000" dirty="0">
                <a:solidFill>
                  <a:srgbClr val="003DA5"/>
                </a:solidFill>
                <a:latin typeface="Montserrat" pitchFamily="2" charset="0"/>
                <a:cs typeface="Arial" panose="020B0604020202020204" pitchFamily="34" charset="0"/>
              </a:rPr>
              <a:t>-1</a:t>
            </a:r>
            <a:r>
              <a:rPr lang="en-US" b="1" dirty="0">
                <a:solidFill>
                  <a:srgbClr val="003DA5"/>
                </a:solidFill>
                <a:latin typeface="Montserrat" pitchFamily="2" charset="0"/>
                <a:cs typeface="Arial" panose="020B0604020202020204" pitchFamily="34" charset="0"/>
              </a:rPr>
              <a:t> yr</a:t>
            </a:r>
            <a:r>
              <a:rPr lang="en-US" b="1" baseline="30000" dirty="0">
                <a:solidFill>
                  <a:srgbClr val="003DA5"/>
                </a:solidFill>
                <a:latin typeface="Montserrat" pitchFamily="2" charset="0"/>
                <a:cs typeface="Arial" panose="020B0604020202020204" pitchFamily="34" charset="0"/>
              </a:rPr>
              <a:t>-1 </a:t>
            </a:r>
            <a:r>
              <a:rPr lang="en-US" b="1" dirty="0">
                <a:solidFill>
                  <a:srgbClr val="003DA5"/>
                </a:solidFill>
                <a:latin typeface="Montserrat" pitchFamily="2" charset="0"/>
                <a:cs typeface="Arial" panose="020B0604020202020204" pitchFamily="34" charset="0"/>
              </a:rPr>
              <a:t>(1.6 T/A/yr)</a:t>
            </a:r>
          </a:p>
          <a:p>
            <a:pPr marL="257175" indent="-257175">
              <a:buFontTx/>
              <a:buChar char="-"/>
            </a:pPr>
            <a:r>
              <a:rPr lang="en-US" b="1" dirty="0">
                <a:solidFill>
                  <a:schemeClr val="accent5">
                    <a:lumMod val="75000"/>
                  </a:schemeClr>
                </a:solidFill>
                <a:latin typeface="Montserrat" pitchFamily="2" charset="0"/>
                <a:cs typeface="Arial" panose="020B0604020202020204" pitchFamily="34" charset="0"/>
              </a:rPr>
              <a:t>Forest floor: 45 t ha</a:t>
            </a:r>
            <a:r>
              <a:rPr lang="en-US" b="1" baseline="30000" dirty="0">
                <a:solidFill>
                  <a:schemeClr val="accent5">
                    <a:lumMod val="75000"/>
                  </a:schemeClr>
                </a:solidFill>
                <a:latin typeface="Montserrat" pitchFamily="2" charset="0"/>
                <a:cs typeface="Arial" panose="020B0604020202020204" pitchFamily="34" charset="0"/>
              </a:rPr>
              <a:t>-1</a:t>
            </a:r>
            <a:r>
              <a:rPr lang="en-US" b="1" dirty="0">
                <a:solidFill>
                  <a:schemeClr val="accent5">
                    <a:lumMod val="75000"/>
                  </a:schemeClr>
                </a:solidFill>
                <a:latin typeface="Montserrat" pitchFamily="2" charset="0"/>
                <a:cs typeface="Arial" panose="020B0604020202020204" pitchFamily="34" charset="0"/>
              </a:rPr>
              <a:t> (20 T/A) Mor type (matted, undecayed, low pH, fungal decomposition, distinct boundary)</a:t>
            </a:r>
          </a:p>
          <a:p>
            <a:pPr marL="257175" indent="-257175">
              <a:buFontTx/>
              <a:buChar char="-"/>
            </a:pPr>
            <a:r>
              <a:rPr lang="en-US" b="1" dirty="0">
                <a:solidFill>
                  <a:schemeClr val="accent4">
                    <a:lumMod val="75000"/>
                  </a:schemeClr>
                </a:solidFill>
                <a:latin typeface="Montserrat" pitchFamily="2" charset="0"/>
                <a:cs typeface="Arial" panose="020B0604020202020204" pitchFamily="34" charset="0"/>
              </a:rPr>
              <a:t>Turnover rate: 15 yrs. (high C/N, lignin/N)</a:t>
            </a:r>
          </a:p>
        </p:txBody>
      </p:sp>
      <p:pic>
        <p:nvPicPr>
          <p:cNvPr id="9" name="Picture 8" descr="Pine needles on a forest floor">
            <a:extLst>
              <a:ext uri="{FF2B5EF4-FFF2-40B4-BE49-F238E27FC236}">
                <a16:creationId xmlns:a16="http://schemas.microsoft.com/office/drawing/2014/main" id="{348B3FE6-932F-6386-45FF-8AD8696303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9777" y="4270575"/>
            <a:ext cx="2477085" cy="1857814"/>
          </a:xfrm>
          <a:prstGeom prst="rect">
            <a:avLst/>
          </a:prstGeom>
        </p:spPr>
      </p:pic>
      <p:sp>
        <p:nvSpPr>
          <p:cNvPr id="10" name="TextBox 9">
            <a:extLst>
              <a:ext uri="{FF2B5EF4-FFF2-40B4-BE49-F238E27FC236}">
                <a16:creationId xmlns:a16="http://schemas.microsoft.com/office/drawing/2014/main" id="{A8E0E83D-35EE-1345-BC8C-987E26EDC5F7}"/>
              </a:ext>
            </a:extLst>
          </p:cNvPr>
          <p:cNvSpPr txBox="1"/>
          <p:nvPr/>
        </p:nvSpPr>
        <p:spPr>
          <a:xfrm>
            <a:off x="276569" y="6157669"/>
            <a:ext cx="6343649" cy="461665"/>
          </a:xfrm>
          <a:prstGeom prst="rect">
            <a:avLst/>
          </a:prstGeom>
          <a:noFill/>
        </p:spPr>
        <p:txBody>
          <a:bodyPr wrap="square">
            <a:spAutoFit/>
          </a:bodyPr>
          <a:lstStyle/>
          <a:p>
            <a:r>
              <a:rPr lang="en-US" sz="1050" b="1" dirty="0">
                <a:latin typeface="Montserrat" pitchFamily="2" charset="0"/>
              </a:rPr>
              <a:t>Adams et al., 2019. </a:t>
            </a:r>
            <a:r>
              <a:rPr lang="en-US" sz="1050" b="1" dirty="0">
                <a:latin typeface="Montserrat" pitchFamily="2" charset="0"/>
                <a:hlinkClick r:id="rId5"/>
              </a:rPr>
              <a:t>https://doi.org/10.1016/B978-0-444-63998-1.00006-9</a:t>
            </a:r>
            <a:endParaRPr lang="en-US" sz="1050" b="1" dirty="0">
              <a:latin typeface="Montserrat" pitchFamily="2" charset="0"/>
            </a:endParaRPr>
          </a:p>
          <a:p>
            <a:endParaRPr lang="en-US" sz="1350" b="1" dirty="0">
              <a:latin typeface="Montserrat" pitchFamily="2" charset="0"/>
            </a:endParaRPr>
          </a:p>
        </p:txBody>
      </p:sp>
    </p:spTree>
    <p:extLst>
      <p:ext uri="{BB962C8B-B14F-4D97-AF65-F5344CB8AC3E}">
        <p14:creationId xmlns:p14="http://schemas.microsoft.com/office/powerpoint/2010/main" val="101196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300" y="1401075"/>
            <a:ext cx="7886700" cy="397764"/>
          </a:xfrm>
        </p:spPr>
        <p:txBody>
          <a:bodyPr/>
          <a:lstStyle/>
          <a:p>
            <a:r>
              <a:rPr lang="en-US"/>
              <a:t>Soil Organisms</a:t>
            </a:r>
          </a:p>
        </p:txBody>
      </p:sp>
      <p:pic>
        <p:nvPicPr>
          <p:cNvPr id="5" name="Picture 4" descr="Table describing the soil organism populations and soil organism diversity indicators of biological soil health.">
            <a:extLst>
              <a:ext uri="{FF2B5EF4-FFF2-40B4-BE49-F238E27FC236}">
                <a16:creationId xmlns:a16="http://schemas.microsoft.com/office/drawing/2014/main" id="{A7C086DF-0599-3A7A-CBAF-01D030B3726E}"/>
              </a:ext>
            </a:extLst>
          </p:cNvPr>
          <p:cNvPicPr>
            <a:picLocks noChangeAspect="1"/>
          </p:cNvPicPr>
          <p:nvPr/>
        </p:nvPicPr>
        <p:blipFill>
          <a:blip r:embed="rId3"/>
          <a:stretch>
            <a:fillRect/>
          </a:stretch>
        </p:blipFill>
        <p:spPr>
          <a:xfrm>
            <a:off x="114300" y="2031059"/>
            <a:ext cx="8915400" cy="3345612"/>
          </a:xfrm>
          <a:prstGeom prst="rect">
            <a:avLst/>
          </a:prstGeom>
        </p:spPr>
      </p:pic>
    </p:spTree>
    <p:extLst>
      <p:ext uri="{BB962C8B-B14F-4D97-AF65-F5344CB8AC3E}">
        <p14:creationId xmlns:p14="http://schemas.microsoft.com/office/powerpoint/2010/main" val="51150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3088211" y="597235"/>
            <a:ext cx="3961518" cy="397764"/>
          </a:xfrm>
        </p:spPr>
        <p:txBody>
          <a:bodyPr/>
          <a:lstStyle/>
          <a:p>
            <a:r>
              <a:rPr lang="en-US" dirty="0"/>
              <a:t>Soil Food Web</a:t>
            </a:r>
          </a:p>
        </p:txBody>
      </p:sp>
      <p:pic>
        <p:nvPicPr>
          <p:cNvPr id="4" name="Picture 3" descr="A diagram of the soil food web">
            <a:extLst>
              <a:ext uri="{FF2B5EF4-FFF2-40B4-BE49-F238E27FC236}">
                <a16:creationId xmlns:a16="http://schemas.microsoft.com/office/drawing/2014/main" id="{855D3A3B-2500-3CE1-B24E-B00B10CAC3F9}"/>
              </a:ext>
            </a:extLst>
          </p:cNvPr>
          <p:cNvPicPr>
            <a:picLocks noChangeAspect="1"/>
          </p:cNvPicPr>
          <p:nvPr/>
        </p:nvPicPr>
        <p:blipFill rotWithShape="1">
          <a:blip r:embed="rId3">
            <a:extLst>
              <a:ext uri="{28A0092B-C50C-407E-A947-70E740481C1C}">
                <a14:useLocalDpi xmlns:a14="http://schemas.microsoft.com/office/drawing/2010/main" val="0"/>
              </a:ext>
            </a:extLst>
          </a:blip>
          <a:srcRect t="2676"/>
          <a:stretch/>
        </p:blipFill>
        <p:spPr>
          <a:xfrm rot="10800000">
            <a:off x="1632155" y="1284535"/>
            <a:ext cx="6118864" cy="4616245"/>
          </a:xfrm>
          <a:prstGeom prst="rect">
            <a:avLst/>
          </a:prstGeom>
        </p:spPr>
      </p:pic>
      <p:sp>
        <p:nvSpPr>
          <p:cNvPr id="5" name="TextBox 4">
            <a:extLst>
              <a:ext uri="{FF2B5EF4-FFF2-40B4-BE49-F238E27FC236}">
                <a16:creationId xmlns:a16="http://schemas.microsoft.com/office/drawing/2014/main" id="{D6A99A06-610A-4B16-4520-9619C880E948}"/>
              </a:ext>
            </a:extLst>
          </p:cNvPr>
          <p:cNvSpPr txBox="1"/>
          <p:nvPr/>
        </p:nvSpPr>
        <p:spPr>
          <a:xfrm>
            <a:off x="236850" y="6108243"/>
            <a:ext cx="6606402"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b="1" dirty="0">
                <a:solidFill>
                  <a:srgbClr val="444444"/>
                </a:solidFill>
                <a:highlight>
                  <a:srgbClr val="F3F2F1"/>
                </a:highlight>
                <a:cs typeface="Calibri"/>
              </a:rPr>
              <a:t>Soil and Water Conservation Society. 2000. Soil Biology Primer. 48 pp.​</a:t>
            </a:r>
          </a:p>
          <a:p>
            <a:r>
              <a:rPr lang="en-US" sz="1350" b="1" dirty="0">
                <a:solidFill>
                  <a:srgbClr val="444444"/>
                </a:solidFill>
                <a:highlight>
                  <a:srgbClr val="F3F2F1"/>
                </a:highlight>
                <a:cs typeface="Calibri"/>
              </a:rPr>
              <a:t>​</a:t>
            </a:r>
          </a:p>
        </p:txBody>
      </p:sp>
    </p:spTree>
    <p:extLst>
      <p:ext uri="{BB962C8B-B14F-4D97-AF65-F5344CB8AC3E}">
        <p14:creationId xmlns:p14="http://schemas.microsoft.com/office/powerpoint/2010/main" val="237483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2234062" y="510652"/>
            <a:ext cx="6251178" cy="397764"/>
          </a:xfrm>
        </p:spPr>
        <p:txBody>
          <a:bodyPr/>
          <a:lstStyle/>
          <a:p>
            <a:r>
              <a:rPr lang="en-US" dirty="0"/>
              <a:t>Invertebrate Soil Fauna</a:t>
            </a:r>
          </a:p>
        </p:txBody>
      </p:sp>
      <p:pic>
        <p:nvPicPr>
          <p:cNvPr id="5" name="Picture 4">
            <a:extLst>
              <a:ext uri="{FF2B5EF4-FFF2-40B4-BE49-F238E27FC236}">
                <a16:creationId xmlns:a16="http://schemas.microsoft.com/office/drawing/2014/main" id="{D8949299-2FE9-1908-EFCC-037455A46B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0765" y="1266884"/>
            <a:ext cx="7346063" cy="4843014"/>
          </a:xfrm>
          <a:prstGeom prst="rect">
            <a:avLst/>
          </a:prstGeom>
        </p:spPr>
      </p:pic>
      <p:sp>
        <p:nvSpPr>
          <p:cNvPr id="8" name="TextBox 7">
            <a:extLst>
              <a:ext uri="{FF2B5EF4-FFF2-40B4-BE49-F238E27FC236}">
                <a16:creationId xmlns:a16="http://schemas.microsoft.com/office/drawing/2014/main" id="{22BC3593-24C8-FACB-C60D-EFB23E50ABB6}"/>
              </a:ext>
              <a:ext uri="{C183D7F6-B498-43B3-948B-1728B52AA6E4}">
                <adec:decorative xmlns:adec="http://schemas.microsoft.com/office/drawing/2017/decorative" val="1"/>
              </a:ext>
            </a:extLst>
          </p:cNvPr>
          <p:cNvSpPr txBox="1"/>
          <p:nvPr/>
        </p:nvSpPr>
        <p:spPr>
          <a:xfrm>
            <a:off x="564615" y="953335"/>
            <a:ext cx="2482255" cy="461665"/>
          </a:xfrm>
          <a:prstGeom prst="rect">
            <a:avLst/>
          </a:prstGeom>
          <a:noFill/>
        </p:spPr>
        <p:txBody>
          <a:bodyPr wrap="square" rtlCol="0">
            <a:spAutoFit/>
          </a:bodyPr>
          <a:lstStyle/>
          <a:p>
            <a:r>
              <a:rPr lang="en-US" sz="1200" b="1" dirty="0"/>
              <a:t>Forest:</a:t>
            </a:r>
            <a:r>
              <a:rPr lang="en-US" sz="1200" dirty="0"/>
              <a:t> earthworms, bacterial feeders, saprotrophs</a:t>
            </a:r>
          </a:p>
        </p:txBody>
      </p:sp>
      <p:sp>
        <p:nvSpPr>
          <p:cNvPr id="9" name="TextBox 8">
            <a:extLst>
              <a:ext uri="{FF2B5EF4-FFF2-40B4-BE49-F238E27FC236}">
                <a16:creationId xmlns:a16="http://schemas.microsoft.com/office/drawing/2014/main" id="{1F486888-28B4-4CA1-4337-7B52F3AFD404}"/>
              </a:ext>
              <a:ext uri="{C183D7F6-B498-43B3-948B-1728B52AA6E4}">
                <adec:decorative xmlns:adec="http://schemas.microsoft.com/office/drawing/2017/decorative" val="1"/>
              </a:ext>
            </a:extLst>
          </p:cNvPr>
          <p:cNvSpPr txBox="1"/>
          <p:nvPr/>
        </p:nvSpPr>
        <p:spPr>
          <a:xfrm>
            <a:off x="4170892" y="1221965"/>
            <a:ext cx="2057894" cy="461665"/>
          </a:xfrm>
          <a:prstGeom prst="rect">
            <a:avLst/>
          </a:prstGeom>
          <a:noFill/>
        </p:spPr>
        <p:txBody>
          <a:bodyPr wrap="square" rtlCol="0">
            <a:spAutoFit/>
          </a:bodyPr>
          <a:lstStyle/>
          <a:p>
            <a:r>
              <a:rPr lang="en-US" sz="1200" b="1" dirty="0"/>
              <a:t>Grassland:</a:t>
            </a:r>
            <a:r>
              <a:rPr lang="en-US" sz="1200" dirty="0"/>
              <a:t> omnivores, earthworms</a:t>
            </a:r>
          </a:p>
        </p:txBody>
      </p:sp>
      <p:sp>
        <p:nvSpPr>
          <p:cNvPr id="6" name="Rectangle 5">
            <a:extLst>
              <a:ext uri="{FF2B5EF4-FFF2-40B4-BE49-F238E27FC236}">
                <a16:creationId xmlns:a16="http://schemas.microsoft.com/office/drawing/2014/main" id="{72461F95-7996-EE38-BE5A-E9223F6A00D1}"/>
              </a:ext>
              <a:ext uri="{C183D7F6-B498-43B3-948B-1728B52AA6E4}">
                <adec:decorative xmlns:adec="http://schemas.microsoft.com/office/drawing/2017/decorative" val="1"/>
              </a:ext>
            </a:extLst>
          </p:cNvPr>
          <p:cNvSpPr/>
          <p:nvPr/>
        </p:nvSpPr>
        <p:spPr>
          <a:xfrm>
            <a:off x="2901144" y="1266884"/>
            <a:ext cx="1149746" cy="3698406"/>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40EDA899-01E3-6CE3-5E26-F25792ED5745}"/>
              </a:ext>
              <a:ext uri="{C183D7F6-B498-43B3-948B-1728B52AA6E4}">
                <adec:decorative xmlns:adec="http://schemas.microsoft.com/office/drawing/2017/decorative" val="1"/>
              </a:ext>
            </a:extLst>
          </p:cNvPr>
          <p:cNvSpPr txBox="1"/>
          <p:nvPr/>
        </p:nvSpPr>
        <p:spPr>
          <a:xfrm>
            <a:off x="299030" y="6109898"/>
            <a:ext cx="6650204" cy="536750"/>
          </a:xfrm>
          <a:prstGeom prst="rect">
            <a:avLst/>
          </a:prstGeom>
          <a:noFill/>
        </p:spPr>
        <p:txBody>
          <a:bodyPr wrap="square">
            <a:spAutoFit/>
          </a:bodyPr>
          <a:lstStyle/>
          <a:p>
            <a:r>
              <a:rPr lang="en-US" sz="1050" b="1" dirty="0" err="1"/>
              <a:t>Heděnec</a:t>
            </a:r>
            <a:r>
              <a:rPr lang="en-US" sz="1050" b="1" dirty="0"/>
              <a:t> et al., Scientific Reports. (2022) 12:17362  </a:t>
            </a:r>
            <a:r>
              <a:rPr lang="en-US" sz="1050" b="1" dirty="0">
                <a:hlinkClick r:id="rId4"/>
              </a:rPr>
              <a:t>https://doi.org/10.1038/s41598-022-21563-z</a:t>
            </a:r>
            <a:endParaRPr lang="en-US" sz="1050" b="1" dirty="0"/>
          </a:p>
          <a:p>
            <a:endParaRPr lang="en-US" sz="788" b="1" dirty="0"/>
          </a:p>
          <a:p>
            <a:r>
              <a:rPr lang="en-US" sz="1050" b="1" dirty="0"/>
              <a:t>  </a:t>
            </a:r>
          </a:p>
        </p:txBody>
      </p:sp>
    </p:spTree>
    <p:extLst>
      <p:ext uri="{BB962C8B-B14F-4D97-AF65-F5344CB8AC3E}">
        <p14:creationId xmlns:p14="http://schemas.microsoft.com/office/powerpoint/2010/main" val="2097798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455676" y="631436"/>
            <a:ext cx="8688324" cy="397764"/>
          </a:xfrm>
        </p:spPr>
        <p:txBody>
          <a:bodyPr/>
          <a:lstStyle/>
          <a:p>
            <a:r>
              <a:rPr lang="en-US" sz="2800" dirty="0"/>
              <a:t>Soil Fauna (Invertebrate) Functional Groups</a:t>
            </a:r>
          </a:p>
        </p:txBody>
      </p:sp>
      <p:sp>
        <p:nvSpPr>
          <p:cNvPr id="6" name="TextBox 5">
            <a:extLst>
              <a:ext uri="{FF2B5EF4-FFF2-40B4-BE49-F238E27FC236}">
                <a16:creationId xmlns:a16="http://schemas.microsoft.com/office/drawing/2014/main" id="{9A90A497-7C32-0E50-6DA4-C47EE158892A}"/>
              </a:ext>
            </a:extLst>
          </p:cNvPr>
          <p:cNvSpPr txBox="1"/>
          <p:nvPr/>
        </p:nvSpPr>
        <p:spPr>
          <a:xfrm>
            <a:off x="262533" y="1309149"/>
            <a:ext cx="5084414" cy="4524315"/>
          </a:xfrm>
          <a:prstGeom prst="rect">
            <a:avLst/>
          </a:prstGeom>
          <a:noFill/>
        </p:spPr>
        <p:txBody>
          <a:bodyPr wrap="square">
            <a:spAutoFit/>
          </a:bodyPr>
          <a:lstStyle/>
          <a:p>
            <a:r>
              <a:rPr lang="en-US" sz="1600" b="1" dirty="0"/>
              <a:t>Bacterial feeders </a:t>
            </a:r>
            <a:r>
              <a:rPr lang="en-US" sz="1600" dirty="0"/>
              <a:t>Protists, bacterivorous nematodes, dipteran larvae, rotifers, tardigrades. </a:t>
            </a:r>
          </a:p>
          <a:p>
            <a:r>
              <a:rPr lang="en-US" sz="1600" b="1" dirty="0"/>
              <a:t>Fungal feeders </a:t>
            </a:r>
            <a:r>
              <a:rPr lang="en-US" sz="1600" dirty="0"/>
              <a:t>Oribatid mites, collembolans, </a:t>
            </a:r>
            <a:r>
              <a:rPr lang="en-US" sz="1600" dirty="0" err="1"/>
              <a:t>pauropods</a:t>
            </a:r>
            <a:r>
              <a:rPr lang="en-US" sz="1600" dirty="0"/>
              <a:t>, proturans, </a:t>
            </a:r>
            <a:r>
              <a:rPr lang="en-US" sz="1600" dirty="0" err="1"/>
              <a:t>fungivorous</a:t>
            </a:r>
            <a:r>
              <a:rPr lang="en-US" sz="1600" dirty="0"/>
              <a:t> nematodes. </a:t>
            </a:r>
          </a:p>
          <a:p>
            <a:r>
              <a:rPr lang="en-US" sz="1600" b="1" dirty="0"/>
              <a:t>Herbivores</a:t>
            </a:r>
            <a:r>
              <a:rPr lang="en-US" sz="1600" dirty="0"/>
              <a:t> Gastropods, hemipterans, homopterans, herbivorous nematodes. </a:t>
            </a:r>
          </a:p>
          <a:p>
            <a:r>
              <a:rPr lang="en-US" sz="1600" b="1" dirty="0"/>
              <a:t>Litter feeding macrofauna </a:t>
            </a:r>
            <a:r>
              <a:rPr lang="en-US" sz="1600" dirty="0"/>
              <a:t>Unidentified soil fauna &gt; 2 mm. </a:t>
            </a:r>
          </a:p>
          <a:p>
            <a:r>
              <a:rPr lang="en-US" sz="1600" b="1" dirty="0"/>
              <a:t>Litter feeding mesofauna </a:t>
            </a:r>
          </a:p>
          <a:p>
            <a:r>
              <a:rPr lang="en-US" sz="1600" dirty="0"/>
              <a:t>Unidentified soil fauna &lt; 2 mm. </a:t>
            </a:r>
          </a:p>
          <a:p>
            <a:r>
              <a:rPr lang="en-US" sz="1600" b="1" dirty="0"/>
              <a:t>Omnivores</a:t>
            </a:r>
            <a:r>
              <a:rPr lang="en-US" sz="1600" dirty="0"/>
              <a:t> </a:t>
            </a:r>
            <a:r>
              <a:rPr lang="en-US" sz="1600" dirty="0" err="1"/>
              <a:t>Blattodea</a:t>
            </a:r>
            <a:r>
              <a:rPr lang="en-US" sz="1600" dirty="0"/>
              <a:t>, Dermaptera, myriapods sensu lato, omnivorous nematodes, insects sensu lato (in the broad sense). </a:t>
            </a:r>
          </a:p>
          <a:p>
            <a:r>
              <a:rPr lang="en-US" sz="1600" b="1" dirty="0"/>
              <a:t>Predators</a:t>
            </a:r>
            <a:r>
              <a:rPr lang="en-US" sz="1600" dirty="0"/>
              <a:t> Spiders, centipedes,</a:t>
            </a:r>
          </a:p>
          <a:p>
            <a:r>
              <a:rPr lang="en-US" sz="1600" dirty="0" err="1"/>
              <a:t>Mesostigmats</a:t>
            </a:r>
            <a:r>
              <a:rPr lang="en-US" sz="1600" dirty="0"/>
              <a:t>, </a:t>
            </a:r>
            <a:r>
              <a:rPr lang="en-US" sz="1600" dirty="0" err="1"/>
              <a:t>Diplura</a:t>
            </a:r>
            <a:r>
              <a:rPr lang="en-US" sz="1600" dirty="0"/>
              <a:t>. </a:t>
            </a:r>
          </a:p>
          <a:p>
            <a:r>
              <a:rPr lang="en-US" sz="1600" b="1" dirty="0"/>
              <a:t>Saprotrophs </a:t>
            </a:r>
            <a:r>
              <a:rPr lang="en-US" sz="1600" dirty="0"/>
              <a:t>Saprotrophic nematodes, isopods, </a:t>
            </a:r>
            <a:r>
              <a:rPr lang="en-US" sz="1600" dirty="0" err="1"/>
              <a:t>milipedes</a:t>
            </a:r>
            <a:r>
              <a:rPr lang="en-US" sz="1600" dirty="0"/>
              <a:t>, </a:t>
            </a:r>
            <a:r>
              <a:rPr lang="en-US" sz="1600" dirty="0" err="1"/>
              <a:t>enchytreids</a:t>
            </a:r>
            <a:r>
              <a:rPr lang="en-US" sz="1600" dirty="0"/>
              <a:t>.</a:t>
            </a:r>
          </a:p>
        </p:txBody>
      </p:sp>
      <p:pic>
        <p:nvPicPr>
          <p:cNvPr id="5" name="Picture 4" descr="Image showing interactions between biotic and abiotic effects on different soil fauna functional groups.">
            <a:extLst>
              <a:ext uri="{FF2B5EF4-FFF2-40B4-BE49-F238E27FC236}">
                <a16:creationId xmlns:a16="http://schemas.microsoft.com/office/drawing/2014/main" id="{84195742-8197-C618-A2C8-14B9F3085451}"/>
              </a:ext>
            </a:extLst>
          </p:cNvPr>
          <p:cNvPicPr>
            <a:picLocks noChangeAspect="1"/>
          </p:cNvPicPr>
          <p:nvPr/>
        </p:nvPicPr>
        <p:blipFill>
          <a:blip r:embed="rId3"/>
          <a:stretch>
            <a:fillRect/>
          </a:stretch>
        </p:blipFill>
        <p:spPr>
          <a:xfrm>
            <a:off x="5120201" y="1309149"/>
            <a:ext cx="3920376" cy="3813457"/>
          </a:xfrm>
          <a:prstGeom prst="rect">
            <a:avLst/>
          </a:prstGeom>
        </p:spPr>
      </p:pic>
      <p:sp>
        <p:nvSpPr>
          <p:cNvPr id="7" name="TextBox 6">
            <a:extLst>
              <a:ext uri="{FF2B5EF4-FFF2-40B4-BE49-F238E27FC236}">
                <a16:creationId xmlns:a16="http://schemas.microsoft.com/office/drawing/2014/main" id="{920797D5-097B-02CE-0CA1-BE57C6CA96A1}"/>
              </a:ext>
            </a:extLst>
          </p:cNvPr>
          <p:cNvSpPr txBox="1"/>
          <p:nvPr/>
        </p:nvSpPr>
        <p:spPr>
          <a:xfrm>
            <a:off x="5751769" y="3519602"/>
            <a:ext cx="640955" cy="230832"/>
          </a:xfrm>
          <a:prstGeom prst="rect">
            <a:avLst/>
          </a:prstGeom>
          <a:noFill/>
        </p:spPr>
        <p:txBody>
          <a:bodyPr wrap="square" rtlCol="0">
            <a:spAutoFit/>
          </a:bodyPr>
          <a:lstStyle/>
          <a:p>
            <a:r>
              <a:rPr lang="en-US" sz="900" b="1" dirty="0"/>
              <a:t>&gt; 2 mm</a:t>
            </a:r>
          </a:p>
        </p:txBody>
      </p:sp>
      <p:sp>
        <p:nvSpPr>
          <p:cNvPr id="8" name="TextBox 7">
            <a:extLst>
              <a:ext uri="{FF2B5EF4-FFF2-40B4-BE49-F238E27FC236}">
                <a16:creationId xmlns:a16="http://schemas.microsoft.com/office/drawing/2014/main" id="{0F473204-0888-85E8-1806-8474DDFC37EC}"/>
              </a:ext>
            </a:extLst>
          </p:cNvPr>
          <p:cNvSpPr txBox="1"/>
          <p:nvPr/>
        </p:nvSpPr>
        <p:spPr>
          <a:xfrm>
            <a:off x="5505842" y="3785955"/>
            <a:ext cx="943339" cy="230832"/>
          </a:xfrm>
          <a:prstGeom prst="rect">
            <a:avLst/>
          </a:prstGeom>
          <a:noFill/>
        </p:spPr>
        <p:txBody>
          <a:bodyPr wrap="square" rtlCol="0">
            <a:spAutoFit/>
          </a:bodyPr>
          <a:lstStyle/>
          <a:p>
            <a:r>
              <a:rPr lang="en-US" sz="900" b="1" dirty="0"/>
              <a:t>&gt; 0.2 &lt; 2 mm</a:t>
            </a:r>
          </a:p>
        </p:txBody>
      </p:sp>
      <p:sp>
        <p:nvSpPr>
          <p:cNvPr id="11" name="Arrow: Down 10">
            <a:extLst>
              <a:ext uri="{FF2B5EF4-FFF2-40B4-BE49-F238E27FC236}">
                <a16:creationId xmlns:a16="http://schemas.microsoft.com/office/drawing/2014/main" id="{BE2C3D45-0E56-8B29-ECE2-7BD4BC5FBFC8}"/>
              </a:ext>
              <a:ext uri="{C183D7F6-B498-43B3-948B-1728B52AA6E4}">
                <adec:decorative xmlns:adec="http://schemas.microsoft.com/office/drawing/2017/decorative" val="1"/>
              </a:ext>
            </a:extLst>
          </p:cNvPr>
          <p:cNvSpPr/>
          <p:nvPr/>
        </p:nvSpPr>
        <p:spPr>
          <a:xfrm>
            <a:off x="7289732" y="1309149"/>
            <a:ext cx="137160" cy="438182"/>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8CF7C90D-282C-CBCE-61F3-EDFFA66FEF7B}"/>
              </a:ext>
            </a:extLst>
          </p:cNvPr>
          <p:cNvSpPr txBox="1"/>
          <p:nvPr/>
        </p:nvSpPr>
        <p:spPr>
          <a:xfrm>
            <a:off x="6829732" y="5304800"/>
            <a:ext cx="1557675" cy="646331"/>
          </a:xfrm>
          <a:prstGeom prst="rect">
            <a:avLst/>
          </a:prstGeom>
          <a:noFill/>
          <a:ln w="25400">
            <a:solidFill>
              <a:schemeClr val="accent1"/>
            </a:solidFill>
          </a:ln>
        </p:spPr>
        <p:txBody>
          <a:bodyPr wrap="square" rtlCol="0">
            <a:spAutoFit/>
          </a:bodyPr>
          <a:lstStyle/>
          <a:p>
            <a:r>
              <a:rPr lang="en-US" b="1" dirty="0">
                <a:solidFill>
                  <a:srgbClr val="002060"/>
                </a:solidFill>
              </a:rPr>
              <a:t>Blue = pos</a:t>
            </a:r>
          </a:p>
          <a:p>
            <a:r>
              <a:rPr lang="en-US" b="1" dirty="0">
                <a:solidFill>
                  <a:srgbClr val="C00000"/>
                </a:solidFill>
              </a:rPr>
              <a:t>Red = neg </a:t>
            </a:r>
            <a:endParaRPr lang="en-US" b="1" dirty="0"/>
          </a:p>
        </p:txBody>
      </p:sp>
      <p:sp>
        <p:nvSpPr>
          <p:cNvPr id="10" name="TextBox 9">
            <a:extLst>
              <a:ext uri="{FF2B5EF4-FFF2-40B4-BE49-F238E27FC236}">
                <a16:creationId xmlns:a16="http://schemas.microsoft.com/office/drawing/2014/main" id="{B25CEDB9-FC38-9C3E-BF8B-39A3E7534718}"/>
              </a:ext>
            </a:extLst>
          </p:cNvPr>
          <p:cNvSpPr txBox="1"/>
          <p:nvPr/>
        </p:nvSpPr>
        <p:spPr>
          <a:xfrm>
            <a:off x="189892" y="6068799"/>
            <a:ext cx="6639840" cy="536750"/>
          </a:xfrm>
          <a:prstGeom prst="rect">
            <a:avLst/>
          </a:prstGeom>
          <a:noFill/>
        </p:spPr>
        <p:txBody>
          <a:bodyPr wrap="square">
            <a:spAutoFit/>
          </a:bodyPr>
          <a:lstStyle/>
          <a:p>
            <a:r>
              <a:rPr lang="en-US" sz="1050" b="1" dirty="0" err="1"/>
              <a:t>Heděnec</a:t>
            </a:r>
            <a:r>
              <a:rPr lang="en-US" sz="1050" b="1" dirty="0"/>
              <a:t> et al.,</a:t>
            </a:r>
            <a:r>
              <a:rPr lang="en-US" sz="1050" b="1" dirty="0">
                <a:latin typeface="Corbel-Bold"/>
              </a:rPr>
              <a:t> </a:t>
            </a:r>
            <a:r>
              <a:rPr lang="en-US" sz="1050" b="1" dirty="0"/>
              <a:t>Scientific Reports. (2022) 12:17362  </a:t>
            </a:r>
            <a:r>
              <a:rPr lang="en-US" sz="1050" b="1" dirty="0">
                <a:hlinkClick r:id="rId4"/>
              </a:rPr>
              <a:t>https://doi.org/10.1038/s41598-022-21563-z</a:t>
            </a:r>
            <a:endParaRPr lang="en-US" sz="1050" b="1" dirty="0"/>
          </a:p>
          <a:p>
            <a:endParaRPr lang="en-US" sz="788" dirty="0"/>
          </a:p>
          <a:p>
            <a:r>
              <a:rPr lang="en-US" sz="1050" dirty="0"/>
              <a:t>  </a:t>
            </a:r>
          </a:p>
        </p:txBody>
      </p:sp>
    </p:spTree>
    <p:extLst>
      <p:ext uri="{BB962C8B-B14F-4D97-AF65-F5344CB8AC3E}">
        <p14:creationId xmlns:p14="http://schemas.microsoft.com/office/powerpoint/2010/main" val="116816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351182" y="678668"/>
            <a:ext cx="7678991" cy="397764"/>
          </a:xfrm>
        </p:spPr>
        <p:txBody>
          <a:bodyPr/>
          <a:lstStyle/>
          <a:p>
            <a:r>
              <a:rPr lang="en-US" sz="2800" dirty="0"/>
              <a:t>Temperate Forests vs. Grasslands</a:t>
            </a:r>
          </a:p>
        </p:txBody>
      </p:sp>
      <p:pic>
        <p:nvPicPr>
          <p:cNvPr id="3" name="Picture 2">
            <a:extLst>
              <a:ext uri="{FF2B5EF4-FFF2-40B4-BE49-F238E27FC236}">
                <a16:creationId xmlns:a16="http://schemas.microsoft.com/office/drawing/2014/main" id="{3420EA5B-01EA-471F-604C-DCD383C52B21}"/>
              </a:ext>
              <a:ext uri="{C183D7F6-B498-43B3-948B-1728B52AA6E4}">
                <adec:decorative xmlns:adec="http://schemas.microsoft.com/office/drawing/2017/decorative" val="1"/>
              </a:ext>
            </a:extLst>
          </p:cNvPr>
          <p:cNvPicPr>
            <a:picLocks noChangeAspect="1"/>
          </p:cNvPicPr>
          <p:nvPr/>
        </p:nvPicPr>
        <p:blipFill>
          <a:blip r:embed="rId3"/>
          <a:srcRect r="17135" b="54843"/>
          <a:stretch/>
        </p:blipFill>
        <p:spPr>
          <a:xfrm>
            <a:off x="6036729" y="1311230"/>
            <a:ext cx="2798132" cy="2527104"/>
          </a:xfrm>
          <a:prstGeom prst="rect">
            <a:avLst/>
          </a:prstGeom>
        </p:spPr>
      </p:pic>
      <p:sp>
        <p:nvSpPr>
          <p:cNvPr id="5" name="TextBox 4">
            <a:extLst>
              <a:ext uri="{FF2B5EF4-FFF2-40B4-BE49-F238E27FC236}">
                <a16:creationId xmlns:a16="http://schemas.microsoft.com/office/drawing/2014/main" id="{325D11EB-C702-D678-D4D5-DBF844878A6A}"/>
              </a:ext>
              <a:ext uri="{C183D7F6-B498-43B3-948B-1728B52AA6E4}">
                <adec:decorative xmlns:adec="http://schemas.microsoft.com/office/drawing/2017/decorative" val="1"/>
              </a:ext>
            </a:extLst>
          </p:cNvPr>
          <p:cNvSpPr txBox="1"/>
          <p:nvPr/>
        </p:nvSpPr>
        <p:spPr>
          <a:xfrm>
            <a:off x="7159000" y="1202081"/>
            <a:ext cx="768159" cy="338554"/>
          </a:xfrm>
          <a:prstGeom prst="rect">
            <a:avLst/>
          </a:prstGeom>
          <a:noFill/>
        </p:spPr>
        <p:txBody>
          <a:bodyPr wrap="none" rtlCol="0">
            <a:spAutoFit/>
          </a:bodyPr>
          <a:lstStyle/>
          <a:p>
            <a:r>
              <a:rPr lang="en-US" sz="1600" b="1" dirty="0"/>
              <a:t>Litter</a:t>
            </a:r>
          </a:p>
        </p:txBody>
      </p:sp>
      <p:pic>
        <p:nvPicPr>
          <p:cNvPr id="16" name="Picture 15">
            <a:extLst>
              <a:ext uri="{FF2B5EF4-FFF2-40B4-BE49-F238E27FC236}">
                <a16:creationId xmlns:a16="http://schemas.microsoft.com/office/drawing/2014/main" id="{26067775-A8C8-0937-398C-2B49A034D184}"/>
              </a:ext>
              <a:ext uri="{C183D7F6-B498-43B3-948B-1728B52AA6E4}">
                <adec:decorative xmlns:adec="http://schemas.microsoft.com/office/drawing/2017/decorative" val="1"/>
              </a:ext>
            </a:extLst>
          </p:cNvPr>
          <p:cNvPicPr>
            <a:picLocks noChangeAspect="1"/>
          </p:cNvPicPr>
          <p:nvPr/>
        </p:nvPicPr>
        <p:blipFill>
          <a:blip r:embed="rId4"/>
          <a:srcRect t="74256" r="10898"/>
          <a:stretch/>
        </p:blipFill>
        <p:spPr>
          <a:xfrm>
            <a:off x="6060539" y="3744054"/>
            <a:ext cx="2848844" cy="683913"/>
          </a:xfrm>
          <a:prstGeom prst="rect">
            <a:avLst/>
          </a:prstGeom>
        </p:spPr>
      </p:pic>
      <p:sp>
        <p:nvSpPr>
          <p:cNvPr id="12" name="Rectangle 11">
            <a:extLst>
              <a:ext uri="{FF2B5EF4-FFF2-40B4-BE49-F238E27FC236}">
                <a16:creationId xmlns:a16="http://schemas.microsoft.com/office/drawing/2014/main" id="{28EFCA1A-7F08-4F72-A5CC-5A057CE532AD}"/>
              </a:ext>
              <a:ext uri="{C183D7F6-B498-43B3-948B-1728B52AA6E4}">
                <adec:decorative xmlns:adec="http://schemas.microsoft.com/office/drawing/2017/decorative" val="1"/>
              </a:ext>
            </a:extLst>
          </p:cNvPr>
          <p:cNvSpPr/>
          <p:nvPr/>
        </p:nvSpPr>
        <p:spPr>
          <a:xfrm>
            <a:off x="7159000" y="2226600"/>
            <a:ext cx="480060" cy="1471570"/>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Arrow: Down 16">
            <a:extLst>
              <a:ext uri="{FF2B5EF4-FFF2-40B4-BE49-F238E27FC236}">
                <a16:creationId xmlns:a16="http://schemas.microsoft.com/office/drawing/2014/main" id="{1C7D2AB9-73D8-1EEF-D6CB-713A1A211A2D}"/>
              </a:ext>
              <a:ext uri="{C183D7F6-B498-43B3-948B-1728B52AA6E4}">
                <adec:decorative xmlns:adec="http://schemas.microsoft.com/office/drawing/2017/decorative" val="1"/>
              </a:ext>
            </a:extLst>
          </p:cNvPr>
          <p:cNvSpPr/>
          <p:nvPr/>
        </p:nvSpPr>
        <p:spPr>
          <a:xfrm rot="16200000">
            <a:off x="5446299" y="2254431"/>
            <a:ext cx="361591" cy="670225"/>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7DEE09BE-43D0-F21E-D4F2-1C262C26C465}"/>
              </a:ext>
              <a:ext uri="{C183D7F6-B498-43B3-948B-1728B52AA6E4}">
                <adec:decorative xmlns:adec="http://schemas.microsoft.com/office/drawing/2017/decorative" val="1"/>
              </a:ext>
            </a:extLst>
          </p:cNvPr>
          <p:cNvSpPr txBox="1"/>
          <p:nvPr/>
        </p:nvSpPr>
        <p:spPr>
          <a:xfrm>
            <a:off x="207627" y="1397187"/>
            <a:ext cx="5256856" cy="923330"/>
          </a:xfrm>
          <a:prstGeom prst="rect">
            <a:avLst/>
          </a:prstGeom>
          <a:noFill/>
          <a:ln w="38100">
            <a:solidFill>
              <a:srgbClr val="00B050"/>
            </a:solidFill>
          </a:ln>
        </p:spPr>
        <p:txBody>
          <a:bodyPr wrap="square">
            <a:spAutoFit/>
          </a:bodyPr>
          <a:lstStyle/>
          <a:p>
            <a:pPr algn="l">
              <a:buClr>
                <a:srgbClr val="00B050"/>
              </a:buClr>
            </a:pPr>
            <a:r>
              <a:rPr lang="en-US" b="1" i="1" dirty="0"/>
              <a:t>Litter feeding fauna </a:t>
            </a:r>
            <a:r>
              <a:rPr lang="en-US" b="1" dirty="0"/>
              <a:t>consume ~100% of mean annual litterfall in temperate grasslands and ~80% in temperate forests</a:t>
            </a:r>
          </a:p>
        </p:txBody>
      </p:sp>
      <p:pic>
        <p:nvPicPr>
          <p:cNvPr id="15" name="Picture 14">
            <a:extLst>
              <a:ext uri="{FF2B5EF4-FFF2-40B4-BE49-F238E27FC236}">
                <a16:creationId xmlns:a16="http://schemas.microsoft.com/office/drawing/2014/main" id="{3A6483ED-39B7-2497-7AE1-C70209055A9B}"/>
              </a:ext>
              <a:ext uri="{C183D7F6-B498-43B3-948B-1728B52AA6E4}">
                <adec:decorative xmlns:adec="http://schemas.microsoft.com/office/drawing/2017/decorative" val="1"/>
              </a:ext>
            </a:extLst>
          </p:cNvPr>
          <p:cNvPicPr>
            <a:picLocks noChangeAspect="1"/>
          </p:cNvPicPr>
          <p:nvPr/>
        </p:nvPicPr>
        <p:blipFill>
          <a:blip r:embed="rId5"/>
          <a:srcRect t="44637" r="4315"/>
          <a:stretch/>
        </p:blipFill>
        <p:spPr>
          <a:xfrm>
            <a:off x="67825" y="2692231"/>
            <a:ext cx="2973197" cy="2850998"/>
          </a:xfrm>
          <a:prstGeom prst="rect">
            <a:avLst/>
          </a:prstGeom>
        </p:spPr>
      </p:pic>
      <p:sp>
        <p:nvSpPr>
          <p:cNvPr id="6" name="TextBox 5">
            <a:extLst>
              <a:ext uri="{FF2B5EF4-FFF2-40B4-BE49-F238E27FC236}">
                <a16:creationId xmlns:a16="http://schemas.microsoft.com/office/drawing/2014/main" id="{2781794C-435D-395F-47B6-EFF238A4969E}"/>
              </a:ext>
              <a:ext uri="{C183D7F6-B498-43B3-948B-1728B52AA6E4}">
                <adec:decorative xmlns:adec="http://schemas.microsoft.com/office/drawing/2017/decorative" val="1"/>
              </a:ext>
            </a:extLst>
          </p:cNvPr>
          <p:cNvSpPr txBox="1"/>
          <p:nvPr/>
        </p:nvSpPr>
        <p:spPr>
          <a:xfrm>
            <a:off x="1696023" y="2471995"/>
            <a:ext cx="803425" cy="338554"/>
          </a:xfrm>
          <a:prstGeom prst="rect">
            <a:avLst/>
          </a:prstGeom>
          <a:noFill/>
        </p:spPr>
        <p:txBody>
          <a:bodyPr wrap="none" rtlCol="0">
            <a:spAutoFit/>
          </a:bodyPr>
          <a:lstStyle/>
          <a:p>
            <a:r>
              <a:rPr lang="en-US" sz="1600" b="1" dirty="0"/>
              <a:t>Roots</a:t>
            </a:r>
          </a:p>
        </p:txBody>
      </p:sp>
      <p:sp>
        <p:nvSpPr>
          <p:cNvPr id="4" name="Rectangle 3">
            <a:extLst>
              <a:ext uri="{FF2B5EF4-FFF2-40B4-BE49-F238E27FC236}">
                <a16:creationId xmlns:a16="http://schemas.microsoft.com/office/drawing/2014/main" id="{774B335B-B271-9992-9B93-0FEDCE9DACD2}"/>
              </a:ext>
              <a:ext uri="{C183D7F6-B498-43B3-948B-1728B52AA6E4}">
                <adec:decorative xmlns:adec="http://schemas.microsoft.com/office/drawing/2017/decorative" val="1"/>
              </a:ext>
            </a:extLst>
          </p:cNvPr>
          <p:cNvSpPr/>
          <p:nvPr/>
        </p:nvSpPr>
        <p:spPr>
          <a:xfrm>
            <a:off x="1100294" y="2718709"/>
            <a:ext cx="425196" cy="2050691"/>
          </a:xfrm>
          <a:prstGeom prst="rect">
            <a:avLst/>
          </a:prstGeom>
          <a:noFill/>
          <a:ln w="254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a:extLst>
              <a:ext uri="{FF2B5EF4-FFF2-40B4-BE49-F238E27FC236}">
                <a16:creationId xmlns:a16="http://schemas.microsoft.com/office/drawing/2014/main" id="{513CD3E8-30F4-0FF5-150C-383FA1DA54AD}"/>
              </a:ext>
              <a:ext uri="{C183D7F6-B498-43B3-948B-1728B52AA6E4}">
                <adec:decorative xmlns:adec="http://schemas.microsoft.com/office/drawing/2017/decorative" val="1"/>
              </a:ext>
            </a:extLst>
          </p:cNvPr>
          <p:cNvSpPr txBox="1"/>
          <p:nvPr/>
        </p:nvSpPr>
        <p:spPr>
          <a:xfrm>
            <a:off x="3285776" y="4514945"/>
            <a:ext cx="5102547" cy="1200329"/>
          </a:xfrm>
          <a:prstGeom prst="rect">
            <a:avLst/>
          </a:prstGeom>
          <a:noFill/>
          <a:ln w="38100">
            <a:solidFill>
              <a:srgbClr val="00B050"/>
            </a:solidFill>
          </a:ln>
        </p:spPr>
        <p:txBody>
          <a:bodyPr wrap="square">
            <a:spAutoFit/>
          </a:bodyPr>
          <a:lstStyle/>
          <a:p>
            <a:pPr algn="l">
              <a:buClr>
                <a:srgbClr val="00B050"/>
              </a:buClr>
            </a:pPr>
            <a:r>
              <a:rPr lang="en-US" b="1" dirty="0"/>
              <a:t>More fine root biomass in grasslands and low amount of living fine roots consumed by </a:t>
            </a:r>
            <a:r>
              <a:rPr lang="en-US" b="1" i="1" dirty="0"/>
              <a:t>root feeding herbivores </a:t>
            </a:r>
            <a:r>
              <a:rPr lang="en-US" b="1" dirty="0"/>
              <a:t>in both grasslands and forests</a:t>
            </a:r>
          </a:p>
        </p:txBody>
      </p:sp>
      <p:sp>
        <p:nvSpPr>
          <p:cNvPr id="18" name="Arrow: Down 17">
            <a:extLst>
              <a:ext uri="{FF2B5EF4-FFF2-40B4-BE49-F238E27FC236}">
                <a16:creationId xmlns:a16="http://schemas.microsoft.com/office/drawing/2014/main" id="{6189DB90-21EA-154F-3D73-C37DC2FC16FD}"/>
              </a:ext>
              <a:ext uri="{C183D7F6-B498-43B3-948B-1728B52AA6E4}">
                <adec:decorative xmlns:adec="http://schemas.microsoft.com/office/drawing/2017/decorative" val="1"/>
              </a:ext>
            </a:extLst>
          </p:cNvPr>
          <p:cNvSpPr/>
          <p:nvPr/>
        </p:nvSpPr>
        <p:spPr>
          <a:xfrm rot="7361768">
            <a:off x="2725304" y="3708755"/>
            <a:ext cx="361591" cy="670225"/>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TextBox 18">
            <a:extLst>
              <a:ext uri="{FF2B5EF4-FFF2-40B4-BE49-F238E27FC236}">
                <a16:creationId xmlns:a16="http://schemas.microsoft.com/office/drawing/2014/main" id="{4D49FD57-9007-A3BC-809C-8BE6531BCC8F}"/>
              </a:ext>
              <a:ext uri="{C183D7F6-B498-43B3-948B-1728B52AA6E4}">
                <adec:decorative xmlns:adec="http://schemas.microsoft.com/office/drawing/2017/decorative" val="1"/>
              </a:ext>
            </a:extLst>
          </p:cNvPr>
          <p:cNvSpPr txBox="1"/>
          <p:nvPr/>
        </p:nvSpPr>
        <p:spPr>
          <a:xfrm>
            <a:off x="183741" y="6079553"/>
            <a:ext cx="6610350" cy="536750"/>
          </a:xfrm>
          <a:prstGeom prst="rect">
            <a:avLst/>
          </a:prstGeom>
          <a:noFill/>
        </p:spPr>
        <p:txBody>
          <a:bodyPr wrap="square">
            <a:spAutoFit/>
          </a:bodyPr>
          <a:lstStyle/>
          <a:p>
            <a:r>
              <a:rPr lang="en-US" sz="1050" b="1" dirty="0" err="1"/>
              <a:t>Heděnec</a:t>
            </a:r>
            <a:r>
              <a:rPr lang="en-US" sz="1050" b="1" dirty="0"/>
              <a:t> et al.,</a:t>
            </a:r>
            <a:r>
              <a:rPr lang="en-US" sz="1050" b="1" dirty="0">
                <a:latin typeface="Corbel-Bold"/>
              </a:rPr>
              <a:t> </a:t>
            </a:r>
            <a:r>
              <a:rPr lang="en-US" sz="1050" b="1" dirty="0"/>
              <a:t>Scientific Reports. (2022) 12:17362  </a:t>
            </a:r>
            <a:r>
              <a:rPr lang="en-US" sz="1050" b="1" dirty="0">
                <a:hlinkClick r:id="rId6"/>
              </a:rPr>
              <a:t>https://doi.org/10.1038/s41598-022-21563-z</a:t>
            </a:r>
            <a:endParaRPr lang="en-US" sz="1050" b="1" dirty="0"/>
          </a:p>
          <a:p>
            <a:endParaRPr lang="en-US" sz="788" dirty="0"/>
          </a:p>
          <a:p>
            <a:r>
              <a:rPr lang="en-US" sz="1050" dirty="0"/>
              <a:t>  </a:t>
            </a:r>
          </a:p>
        </p:txBody>
      </p:sp>
    </p:spTree>
    <p:extLst>
      <p:ext uri="{BB962C8B-B14F-4D97-AF65-F5344CB8AC3E}">
        <p14:creationId xmlns:p14="http://schemas.microsoft.com/office/powerpoint/2010/main" val="1572727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2776088" y="544099"/>
            <a:ext cx="4014699" cy="397764"/>
          </a:xfrm>
        </p:spPr>
        <p:txBody>
          <a:bodyPr/>
          <a:lstStyle/>
          <a:p>
            <a:r>
              <a:rPr lang="en-US" sz="2800" dirty="0"/>
              <a:t>Mycorrhizal Fungi</a:t>
            </a:r>
          </a:p>
        </p:txBody>
      </p:sp>
      <p:pic>
        <p:nvPicPr>
          <p:cNvPr id="7" name="Picture 6">
            <a:extLst>
              <a:ext uri="{FF2B5EF4-FFF2-40B4-BE49-F238E27FC236}">
                <a16:creationId xmlns:a16="http://schemas.microsoft.com/office/drawing/2014/main" id="{586A67D9-1ED4-1D0F-C323-3E7661903E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03949" y="1175790"/>
            <a:ext cx="2915068" cy="3676817"/>
          </a:xfrm>
          <a:prstGeom prst="rect">
            <a:avLst/>
          </a:prstGeom>
        </p:spPr>
      </p:pic>
      <p:sp>
        <p:nvSpPr>
          <p:cNvPr id="8" name="TextBox 7">
            <a:extLst>
              <a:ext uri="{FF2B5EF4-FFF2-40B4-BE49-F238E27FC236}">
                <a16:creationId xmlns:a16="http://schemas.microsoft.com/office/drawing/2014/main" id="{C42BD4E5-1E6F-A8C2-98CD-C74988C99452}"/>
              </a:ext>
              <a:ext uri="{C183D7F6-B498-43B3-948B-1728B52AA6E4}">
                <adec:decorative xmlns:adec="http://schemas.microsoft.com/office/drawing/2017/decorative" val="1"/>
              </a:ext>
            </a:extLst>
          </p:cNvPr>
          <p:cNvSpPr txBox="1"/>
          <p:nvPr/>
        </p:nvSpPr>
        <p:spPr>
          <a:xfrm>
            <a:off x="318446" y="1867744"/>
            <a:ext cx="2685503" cy="1815882"/>
          </a:xfrm>
          <a:prstGeom prst="rect">
            <a:avLst/>
          </a:prstGeom>
          <a:noFill/>
        </p:spPr>
        <p:txBody>
          <a:bodyPr wrap="square" rtlCol="0">
            <a:spAutoFit/>
          </a:bodyPr>
          <a:lstStyle/>
          <a:p>
            <a:r>
              <a:rPr lang="en-US" sz="1600" b="1" dirty="0">
                <a:solidFill>
                  <a:srgbClr val="0070C0"/>
                </a:solidFill>
                <a:cs typeface="Arial" panose="020B0604020202020204" pitchFamily="34" charset="0"/>
              </a:rPr>
              <a:t>Ectomycorrhizal Fungi</a:t>
            </a:r>
          </a:p>
          <a:p>
            <a:r>
              <a:rPr lang="en-US" sz="1600" b="1" dirty="0">
                <a:cs typeface="Arial" panose="020B0604020202020204" pitchFamily="34" charset="0"/>
              </a:rPr>
              <a:t>- Penetrate between root cortical cells</a:t>
            </a:r>
          </a:p>
          <a:p>
            <a:r>
              <a:rPr lang="en-US" sz="1600" b="1" dirty="0">
                <a:cs typeface="Arial" panose="020B0604020202020204" pitchFamily="34" charset="0"/>
              </a:rPr>
              <a:t>- Almost exclusively found in </a:t>
            </a:r>
            <a:r>
              <a:rPr lang="en-US" sz="1600" b="1" dirty="0">
                <a:highlight>
                  <a:srgbClr val="FFFF00"/>
                </a:highlight>
                <a:cs typeface="Arial" panose="020B0604020202020204" pitchFamily="34" charset="0"/>
              </a:rPr>
              <a:t>trees</a:t>
            </a:r>
          </a:p>
          <a:p>
            <a:pPr marL="214313" indent="-214313">
              <a:buFontTx/>
              <a:buChar char="-"/>
            </a:pPr>
            <a:r>
              <a:rPr lang="en-US" sz="1600" b="1" dirty="0">
                <a:highlight>
                  <a:srgbClr val="FFFF00"/>
                </a:highlight>
                <a:cs typeface="Arial" panose="020B0604020202020204" pitchFamily="34" charset="0"/>
              </a:rPr>
              <a:t>Assist in OM decomposition</a:t>
            </a:r>
          </a:p>
        </p:txBody>
      </p:sp>
      <p:sp>
        <p:nvSpPr>
          <p:cNvPr id="4" name="TextBox 3">
            <a:extLst>
              <a:ext uri="{FF2B5EF4-FFF2-40B4-BE49-F238E27FC236}">
                <a16:creationId xmlns:a16="http://schemas.microsoft.com/office/drawing/2014/main" id="{8E82383C-4139-C013-D59F-9E57CC46673C}"/>
              </a:ext>
              <a:ext uri="{C183D7F6-B498-43B3-948B-1728B52AA6E4}">
                <adec:decorative xmlns:adec="http://schemas.microsoft.com/office/drawing/2017/decorative" val="1"/>
              </a:ext>
            </a:extLst>
          </p:cNvPr>
          <p:cNvSpPr txBox="1"/>
          <p:nvPr/>
        </p:nvSpPr>
        <p:spPr>
          <a:xfrm>
            <a:off x="5949808" y="1867744"/>
            <a:ext cx="3061928" cy="1815882"/>
          </a:xfrm>
          <a:prstGeom prst="rect">
            <a:avLst/>
          </a:prstGeom>
          <a:noFill/>
        </p:spPr>
        <p:txBody>
          <a:bodyPr wrap="square" rtlCol="0">
            <a:spAutoFit/>
          </a:bodyPr>
          <a:lstStyle/>
          <a:p>
            <a:r>
              <a:rPr lang="en-US" sz="1600" b="1" dirty="0">
                <a:solidFill>
                  <a:srgbClr val="C341B4"/>
                </a:solidFill>
                <a:cs typeface="Arial" panose="020B0604020202020204" pitchFamily="34" charset="0"/>
              </a:rPr>
              <a:t>Endomycorrhizal Fungi incl. Arbuscular Mycorrhizae Fungi (</a:t>
            </a:r>
            <a:r>
              <a:rPr lang="en-US" sz="1600" b="1" dirty="0">
                <a:solidFill>
                  <a:srgbClr val="C341B4"/>
                </a:solidFill>
                <a:highlight>
                  <a:srgbClr val="FFFF00"/>
                </a:highlight>
                <a:cs typeface="Arial" panose="020B0604020202020204" pitchFamily="34" charset="0"/>
              </a:rPr>
              <a:t>AMF</a:t>
            </a:r>
            <a:r>
              <a:rPr lang="en-US" sz="1600" b="1" dirty="0">
                <a:solidFill>
                  <a:srgbClr val="C341B4"/>
                </a:solidFill>
                <a:cs typeface="Arial" panose="020B0604020202020204" pitchFamily="34" charset="0"/>
              </a:rPr>
              <a:t>)</a:t>
            </a:r>
          </a:p>
          <a:p>
            <a:r>
              <a:rPr lang="en-US" sz="1600" b="1" dirty="0">
                <a:cs typeface="Arial" panose="020B0604020202020204" pitchFamily="34" charset="0"/>
              </a:rPr>
              <a:t>- Association with &gt;80% of land plants</a:t>
            </a:r>
          </a:p>
          <a:p>
            <a:r>
              <a:rPr lang="en-US" sz="1600" b="1" dirty="0">
                <a:cs typeface="Arial" panose="020B0604020202020204" pitchFamily="34" charset="0"/>
              </a:rPr>
              <a:t>- Penetrate root cells</a:t>
            </a:r>
          </a:p>
          <a:p>
            <a:r>
              <a:rPr lang="en-US" sz="1600" b="1" dirty="0">
                <a:cs typeface="Arial" panose="020B0604020202020204" pitchFamily="34" charset="0"/>
              </a:rPr>
              <a:t>- </a:t>
            </a:r>
            <a:r>
              <a:rPr lang="en-US" sz="1600" b="1" dirty="0">
                <a:highlight>
                  <a:srgbClr val="FFFF00"/>
                </a:highlight>
                <a:cs typeface="Arial" panose="020B0604020202020204" pitchFamily="34" charset="0"/>
              </a:rPr>
              <a:t>Need living roots to grow</a:t>
            </a:r>
          </a:p>
        </p:txBody>
      </p:sp>
      <p:sp>
        <p:nvSpPr>
          <p:cNvPr id="5" name="TextBox 4">
            <a:extLst>
              <a:ext uri="{FF2B5EF4-FFF2-40B4-BE49-F238E27FC236}">
                <a16:creationId xmlns:a16="http://schemas.microsoft.com/office/drawing/2014/main" id="{E7696F16-EC38-E45C-6F7D-D0221AB4BDA6}"/>
              </a:ext>
              <a:ext uri="{C183D7F6-B498-43B3-948B-1728B52AA6E4}">
                <adec:decorative xmlns:adec="http://schemas.microsoft.com/office/drawing/2017/decorative" val="1"/>
              </a:ext>
            </a:extLst>
          </p:cNvPr>
          <p:cNvSpPr txBox="1"/>
          <p:nvPr/>
        </p:nvSpPr>
        <p:spPr>
          <a:xfrm>
            <a:off x="724629" y="5086534"/>
            <a:ext cx="7694741" cy="830997"/>
          </a:xfrm>
          <a:prstGeom prst="rect">
            <a:avLst/>
          </a:prstGeom>
          <a:noFill/>
          <a:ln w="38100">
            <a:solidFill>
              <a:srgbClr val="00B050"/>
            </a:solidFill>
          </a:ln>
        </p:spPr>
        <p:txBody>
          <a:bodyPr wrap="square" rtlCol="0">
            <a:spAutoFit/>
          </a:bodyPr>
          <a:lstStyle/>
          <a:p>
            <a:pPr>
              <a:buClr>
                <a:srgbClr val="00B050"/>
              </a:buClr>
            </a:pPr>
            <a:r>
              <a:rPr lang="en-US" sz="1600" b="1" dirty="0">
                <a:cs typeface="Arial" panose="020B0604020202020204" pitchFamily="34" charset="0"/>
              </a:rPr>
              <a:t>Symbiotic association with plant roots where the fine hyphae </a:t>
            </a:r>
            <a:r>
              <a:rPr lang="en-US" sz="1600" b="1" i="1" dirty="0">
                <a:highlight>
                  <a:srgbClr val="FFFF00"/>
                </a:highlight>
                <a:cs typeface="Arial" panose="020B0604020202020204" pitchFamily="34" charset="0"/>
              </a:rPr>
              <a:t>greatly</a:t>
            </a:r>
            <a:r>
              <a:rPr lang="en-US" sz="1600" b="1" dirty="0">
                <a:cs typeface="Arial" panose="020B0604020202020204" pitchFamily="34" charset="0"/>
              </a:rPr>
              <a:t> enhance nutrient &amp; water uptake, especially during periods of stress (moisture or nutrient)</a:t>
            </a:r>
          </a:p>
        </p:txBody>
      </p:sp>
      <p:sp>
        <p:nvSpPr>
          <p:cNvPr id="9" name="TextBox 8">
            <a:extLst>
              <a:ext uri="{FF2B5EF4-FFF2-40B4-BE49-F238E27FC236}">
                <a16:creationId xmlns:a16="http://schemas.microsoft.com/office/drawing/2014/main" id="{6B2898F6-8C72-E4C8-F41B-1310A447CB87}"/>
              </a:ext>
              <a:ext uri="{C183D7F6-B498-43B3-948B-1728B52AA6E4}">
                <adec:decorative xmlns:adec="http://schemas.microsoft.com/office/drawing/2017/decorative" val="1"/>
              </a:ext>
            </a:extLst>
          </p:cNvPr>
          <p:cNvSpPr txBox="1"/>
          <p:nvPr/>
        </p:nvSpPr>
        <p:spPr>
          <a:xfrm>
            <a:off x="210394" y="6036902"/>
            <a:ext cx="6814281" cy="276999"/>
          </a:xfrm>
          <a:prstGeom prst="rect">
            <a:avLst/>
          </a:prstGeom>
          <a:noFill/>
        </p:spPr>
        <p:txBody>
          <a:bodyPr wrap="square" rtlCol="0">
            <a:spAutoFit/>
          </a:bodyPr>
          <a:lstStyle/>
          <a:p>
            <a:r>
              <a:rPr lang="en-US" sz="1200" b="1" dirty="0" err="1"/>
              <a:t>Bonfante</a:t>
            </a:r>
            <a:r>
              <a:rPr lang="en-US" sz="1200" b="1" dirty="0"/>
              <a:t> and Genre. 2010. Nature Communications DOI:10.1038/ncomms1046</a:t>
            </a:r>
          </a:p>
        </p:txBody>
      </p:sp>
    </p:spTree>
    <p:extLst>
      <p:ext uri="{BB962C8B-B14F-4D97-AF65-F5344CB8AC3E}">
        <p14:creationId xmlns:p14="http://schemas.microsoft.com/office/powerpoint/2010/main" val="162171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723536" y="583079"/>
            <a:ext cx="4481053" cy="397764"/>
          </a:xfrm>
        </p:spPr>
        <p:txBody>
          <a:bodyPr/>
          <a:lstStyle/>
          <a:p>
            <a:r>
              <a:rPr lang="en-US" sz="3200" dirty="0"/>
              <a:t>PLFA and FAME</a:t>
            </a:r>
          </a:p>
        </p:txBody>
      </p:sp>
      <p:sp>
        <p:nvSpPr>
          <p:cNvPr id="3" name="TextBox 2">
            <a:extLst>
              <a:ext uri="{FF2B5EF4-FFF2-40B4-BE49-F238E27FC236}">
                <a16:creationId xmlns:a16="http://schemas.microsoft.com/office/drawing/2014/main" id="{1B4AA4C3-958A-5068-5F9F-4C3F35B03427}"/>
              </a:ext>
            </a:extLst>
          </p:cNvPr>
          <p:cNvSpPr txBox="1"/>
          <p:nvPr/>
        </p:nvSpPr>
        <p:spPr>
          <a:xfrm>
            <a:off x="132440" y="1522767"/>
            <a:ext cx="8816143" cy="4801314"/>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Phospholipid fatty acids (PLFA) are the primary components of cell membranes of microorganisms (except archaea)</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Analysis of soils for </a:t>
            </a:r>
            <a:r>
              <a:rPr lang="en-US" b="1" dirty="0">
                <a:highlight>
                  <a:srgbClr val="FFFF00"/>
                </a:highlight>
                <a:ea typeface="Calibri" panose="020F0502020204030204" pitchFamily="34" charset="0"/>
              </a:rPr>
              <a:t>PLFA</a:t>
            </a:r>
            <a:r>
              <a:rPr lang="en-US" b="1" dirty="0">
                <a:ea typeface="Calibri" panose="020F0502020204030204" pitchFamily="34" charset="0"/>
              </a:rPr>
              <a:t> or fatty acid methyl ester (</a:t>
            </a:r>
            <a:r>
              <a:rPr lang="en-US" b="1" dirty="0">
                <a:highlight>
                  <a:srgbClr val="FFFF00"/>
                </a:highlight>
                <a:ea typeface="Calibri" panose="020F0502020204030204" pitchFamily="34" charset="0"/>
              </a:rPr>
              <a:t>FAME</a:t>
            </a:r>
            <a:r>
              <a:rPr lang="en-US" b="1" dirty="0">
                <a:ea typeface="Calibri" panose="020F0502020204030204" pitchFamily="34" charset="0"/>
              </a:rPr>
              <a:t>) are common techniques to quantify the </a:t>
            </a:r>
            <a:r>
              <a:rPr lang="en-US" b="1" dirty="0">
                <a:highlight>
                  <a:srgbClr val="FFFF00"/>
                </a:highlight>
                <a:ea typeface="Calibri" panose="020F0502020204030204" pitchFamily="34" charset="0"/>
              </a:rPr>
              <a:t>amount of microbial biomass </a:t>
            </a:r>
            <a:r>
              <a:rPr lang="en-US" b="1" dirty="0">
                <a:ea typeface="Calibri" panose="020F0502020204030204" pitchFamily="34" charset="0"/>
              </a:rPr>
              <a:t>in soils</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Several indicator PLFA can also be used to determine the </a:t>
            </a:r>
            <a:r>
              <a:rPr lang="en-US" b="1" dirty="0">
                <a:highlight>
                  <a:srgbClr val="FFFF00"/>
                </a:highlight>
                <a:ea typeface="Calibri" panose="020F0502020204030204" pitchFamily="34" charset="0"/>
              </a:rPr>
              <a:t>composition of important microbial groups</a:t>
            </a:r>
          </a:p>
          <a:p>
            <a:pPr>
              <a:buClr>
                <a:schemeClr val="accent1"/>
              </a:buClr>
            </a:pPr>
            <a:r>
              <a:rPr lang="en-US" b="1" dirty="0"/>
              <a:t>	- Fungi vs bacteria (F:B)</a:t>
            </a:r>
          </a:p>
          <a:p>
            <a:pPr>
              <a:buClr>
                <a:schemeClr val="accent1"/>
              </a:buClr>
            </a:pPr>
            <a:r>
              <a:rPr lang="en-US" b="1" dirty="0"/>
              <a:t>	- Grasslands and cropland: bacteria-dominated</a:t>
            </a:r>
          </a:p>
          <a:p>
            <a:pPr>
              <a:buClr>
                <a:schemeClr val="accent1"/>
              </a:buClr>
            </a:pPr>
            <a:r>
              <a:rPr lang="en-US" b="1" dirty="0"/>
              <a:t>	- Forests: fungi-dominated</a:t>
            </a:r>
          </a:p>
          <a:p>
            <a:pPr marL="257175" indent="-257175">
              <a:buClr>
                <a:schemeClr val="accent1"/>
              </a:buClr>
              <a:buFont typeface="Wingdings" panose="05000000000000000000" pitchFamily="2" charset="2"/>
              <a:buChar char="q"/>
            </a:pPr>
            <a:endParaRPr lang="en-US" b="1" dirty="0">
              <a:highlight>
                <a:srgbClr val="FFFF00"/>
              </a:highlight>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Now  techniques based on nucleic acid extraction and analysis, gene coding for ribosomal RNA (rRNA)</a:t>
            </a:r>
          </a:p>
          <a:p>
            <a:pPr algn="l">
              <a:buClr>
                <a:schemeClr val="accent1"/>
              </a:buClr>
            </a:pPr>
            <a:r>
              <a:rPr lang="en-US" b="1" dirty="0">
                <a:ea typeface="Calibri" panose="020F0502020204030204" pitchFamily="34" charset="0"/>
              </a:rPr>
              <a:t>	- greater </a:t>
            </a:r>
            <a:r>
              <a:rPr lang="en-US" b="1" dirty="0"/>
              <a:t>resolution of a given microbial community</a:t>
            </a:r>
            <a:endParaRPr lang="en-US" b="1" dirty="0">
              <a:highlight>
                <a:srgbClr val="FFFF00"/>
              </a:highlight>
              <a:ea typeface="Calibri" panose="020F0502020204030204" pitchFamily="34" charset="0"/>
            </a:endParaRPr>
          </a:p>
          <a:p>
            <a:pPr>
              <a:buClr>
                <a:srgbClr val="00B050"/>
              </a:buClr>
            </a:pPr>
            <a:r>
              <a:rPr lang="en-US" dirty="0"/>
              <a:t>	</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63928" y="1296629"/>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1052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0602" y="634352"/>
            <a:ext cx="8133736" cy="397764"/>
          </a:xfrm>
        </p:spPr>
        <p:txBody>
          <a:bodyPr/>
          <a:lstStyle/>
          <a:p>
            <a:r>
              <a:rPr lang="en-US" sz="3200" dirty="0"/>
              <a:t>Fungi-to-Bacteria Biomass Ratio</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76980" y="1322535"/>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descr="Graph of different fungi to bacteria ratio in soils of different land uses.">
            <a:extLst>
              <a:ext uri="{FF2B5EF4-FFF2-40B4-BE49-F238E27FC236}">
                <a16:creationId xmlns:a16="http://schemas.microsoft.com/office/drawing/2014/main" id="{B20CCD44-1326-B85F-E78E-EA2B354584EE}"/>
              </a:ext>
            </a:extLst>
          </p:cNvPr>
          <p:cNvPicPr>
            <a:picLocks noChangeAspect="1"/>
          </p:cNvPicPr>
          <p:nvPr/>
        </p:nvPicPr>
        <p:blipFill rotWithShape="1">
          <a:blip r:embed="rId3"/>
          <a:srcRect t="3059" b="-1389"/>
          <a:stretch/>
        </p:blipFill>
        <p:spPr>
          <a:xfrm>
            <a:off x="727588" y="1828774"/>
            <a:ext cx="7148050" cy="3953604"/>
          </a:xfrm>
          <a:prstGeom prst="rect">
            <a:avLst/>
          </a:prstGeom>
        </p:spPr>
      </p:pic>
      <p:sp>
        <p:nvSpPr>
          <p:cNvPr id="11" name="TextBox 10">
            <a:extLst>
              <a:ext uri="{FF2B5EF4-FFF2-40B4-BE49-F238E27FC236}">
                <a16:creationId xmlns:a16="http://schemas.microsoft.com/office/drawing/2014/main" id="{A13917B0-B3BF-A399-90F7-E81293232F15}"/>
              </a:ext>
            </a:extLst>
          </p:cNvPr>
          <p:cNvSpPr txBox="1"/>
          <p:nvPr/>
        </p:nvSpPr>
        <p:spPr>
          <a:xfrm>
            <a:off x="5032855" y="3932509"/>
            <a:ext cx="2401619" cy="923330"/>
          </a:xfrm>
          <a:prstGeom prst="rect">
            <a:avLst/>
          </a:prstGeom>
          <a:noFill/>
          <a:ln w="38100">
            <a:solidFill>
              <a:srgbClr val="00B050"/>
            </a:solidFill>
          </a:ln>
        </p:spPr>
        <p:txBody>
          <a:bodyPr wrap="none" rtlCol="0">
            <a:spAutoFit/>
          </a:bodyPr>
          <a:lstStyle/>
          <a:p>
            <a:r>
              <a:rPr lang="en-US" sz="1350" b="1" dirty="0"/>
              <a:t>&gt;0.35 = “Excellent”</a:t>
            </a:r>
          </a:p>
          <a:p>
            <a:r>
              <a:rPr lang="en-US" sz="1350" b="1" dirty="0"/>
              <a:t>&lt;0.05 = “Very Poor”</a:t>
            </a:r>
          </a:p>
          <a:p>
            <a:r>
              <a:rPr lang="en-US" sz="1350" b="1" dirty="0"/>
              <a:t>Regen Ag Lab, LLC</a:t>
            </a:r>
          </a:p>
          <a:p>
            <a:r>
              <a:rPr lang="en-US" sz="1350" b="1" dirty="0"/>
              <a:t>https://regenaglab.com/</a:t>
            </a:r>
          </a:p>
        </p:txBody>
      </p:sp>
      <p:sp>
        <p:nvSpPr>
          <p:cNvPr id="10" name="Right Brace 9">
            <a:extLst>
              <a:ext uri="{FF2B5EF4-FFF2-40B4-BE49-F238E27FC236}">
                <a16:creationId xmlns:a16="http://schemas.microsoft.com/office/drawing/2014/main" id="{027D133A-5296-40F7-3AD5-78E04C46AEAF}"/>
              </a:ext>
              <a:ext uri="{C183D7F6-B498-43B3-948B-1728B52AA6E4}">
                <adec:decorative xmlns:adec="http://schemas.microsoft.com/office/drawing/2017/decorative" val="1"/>
              </a:ext>
            </a:extLst>
          </p:cNvPr>
          <p:cNvSpPr/>
          <p:nvPr/>
        </p:nvSpPr>
        <p:spPr>
          <a:xfrm>
            <a:off x="7595477" y="2031148"/>
            <a:ext cx="114300" cy="1323800"/>
          </a:xfrm>
          <a:prstGeom prst="rightBrace">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9" name="TextBox 8">
            <a:extLst>
              <a:ext uri="{FF2B5EF4-FFF2-40B4-BE49-F238E27FC236}">
                <a16:creationId xmlns:a16="http://schemas.microsoft.com/office/drawing/2014/main" id="{DBA49939-FD83-E824-F5B1-78461F560B9C}"/>
              </a:ext>
            </a:extLst>
          </p:cNvPr>
          <p:cNvSpPr txBox="1"/>
          <p:nvPr/>
        </p:nvSpPr>
        <p:spPr>
          <a:xfrm>
            <a:off x="7875638" y="2473810"/>
            <a:ext cx="1567631" cy="553998"/>
          </a:xfrm>
          <a:prstGeom prst="rect">
            <a:avLst/>
          </a:prstGeom>
          <a:noFill/>
        </p:spPr>
        <p:txBody>
          <a:bodyPr wrap="square" rtlCol="0">
            <a:spAutoFit/>
          </a:bodyPr>
          <a:lstStyle/>
          <a:p>
            <a:r>
              <a:rPr lang="en-US" sz="1500" b="1" dirty="0" err="1">
                <a:solidFill>
                  <a:srgbClr val="C00000"/>
                </a:solidFill>
              </a:rPr>
              <a:t>Silvo</a:t>
            </a:r>
            <a:r>
              <a:rPr lang="en-US" sz="1500" b="1" dirty="0">
                <a:solidFill>
                  <a:srgbClr val="C00000"/>
                </a:solidFill>
              </a:rPr>
              <a:t>-</a:t>
            </a:r>
          </a:p>
          <a:p>
            <a:r>
              <a:rPr lang="en-US" sz="1500" b="1" dirty="0">
                <a:solidFill>
                  <a:srgbClr val="C00000"/>
                </a:solidFill>
              </a:rPr>
              <a:t>pasture?</a:t>
            </a:r>
          </a:p>
        </p:txBody>
      </p:sp>
      <p:sp>
        <p:nvSpPr>
          <p:cNvPr id="5" name="TextBox 4">
            <a:extLst>
              <a:ext uri="{FF2B5EF4-FFF2-40B4-BE49-F238E27FC236}">
                <a16:creationId xmlns:a16="http://schemas.microsoft.com/office/drawing/2014/main" id="{8CE85E84-4140-7DDE-F5F0-486A3BEA7362}"/>
              </a:ext>
            </a:extLst>
          </p:cNvPr>
          <p:cNvSpPr txBox="1"/>
          <p:nvPr/>
        </p:nvSpPr>
        <p:spPr>
          <a:xfrm>
            <a:off x="139136" y="5867918"/>
            <a:ext cx="8828855" cy="577081"/>
          </a:xfrm>
          <a:prstGeom prst="rect">
            <a:avLst/>
          </a:prstGeom>
          <a:noFill/>
        </p:spPr>
        <p:txBody>
          <a:bodyPr wrap="square" rtlCol="0">
            <a:spAutoFit/>
          </a:bodyPr>
          <a:lstStyle/>
          <a:p>
            <a:r>
              <a:rPr lang="en-US" sz="1050" b="1" dirty="0">
                <a:cs typeface="Arial" panose="020B0604020202020204" pitchFamily="34" charset="0"/>
                <a:hlinkClick r:id="rId4"/>
              </a:rPr>
              <a:t>https://microbiometer.com/blog/analyzing-your-fungal-to-bacterial-ratio-results/#:~:text=Highly%20productive%20agricultural%20soils%20tend,1%20in%20a%20coniferous%20forest.%E2%80%9D</a:t>
            </a:r>
            <a:endParaRPr lang="en-US" sz="1050" b="1" dirty="0">
              <a:cs typeface="Arial" panose="020B0604020202020204" pitchFamily="34" charset="0"/>
            </a:endParaRPr>
          </a:p>
          <a:p>
            <a:endParaRPr lang="en-US" sz="1050" b="1" dirty="0">
              <a:cs typeface="Arial" panose="020B0604020202020204" pitchFamily="34" charset="0"/>
            </a:endParaRPr>
          </a:p>
        </p:txBody>
      </p:sp>
    </p:spTree>
    <p:extLst>
      <p:ext uri="{BB962C8B-B14F-4D97-AF65-F5344CB8AC3E}">
        <p14:creationId xmlns:p14="http://schemas.microsoft.com/office/powerpoint/2010/main" val="4138266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887238" y="558897"/>
            <a:ext cx="5432356" cy="397764"/>
          </a:xfrm>
        </p:spPr>
        <p:txBody>
          <a:bodyPr/>
          <a:lstStyle/>
          <a:p>
            <a:r>
              <a:rPr lang="en-US" sz="3200" dirty="0"/>
              <a:t>Pasture vs. Silvopasture</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95416" y="1274507"/>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6941449-47BB-B5FA-5E4C-2204FFD87566}"/>
              </a:ext>
            </a:extLst>
          </p:cNvPr>
          <p:cNvSpPr txBox="1"/>
          <p:nvPr/>
        </p:nvSpPr>
        <p:spPr>
          <a:xfrm>
            <a:off x="268755" y="1493272"/>
            <a:ext cx="8746781" cy="646331"/>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Poudel et al (2022) 25 yr-old black walnut and </a:t>
            </a:r>
            <a:r>
              <a:rPr lang="en-US" b="1" dirty="0" err="1">
                <a:ea typeface="Calibri" panose="020F0502020204030204" pitchFamily="34" charset="0"/>
              </a:rPr>
              <a:t>honeylocust</a:t>
            </a:r>
            <a:r>
              <a:rPr lang="en-US" b="1" dirty="0">
                <a:ea typeface="Calibri" panose="020F0502020204030204" pitchFamily="34" charset="0"/>
              </a:rPr>
              <a:t> silvopastures established in pastures in Virginia</a:t>
            </a:r>
            <a:endParaRPr lang="en-US" b="1" dirty="0"/>
          </a:p>
        </p:txBody>
      </p:sp>
      <p:sp>
        <p:nvSpPr>
          <p:cNvPr id="7" name="TextBox 6">
            <a:extLst>
              <a:ext uri="{FF2B5EF4-FFF2-40B4-BE49-F238E27FC236}">
                <a16:creationId xmlns:a16="http://schemas.microsoft.com/office/drawing/2014/main" id="{203EFA98-1AE9-464F-4180-B7E7FA8CC8E7}"/>
              </a:ext>
            </a:extLst>
          </p:cNvPr>
          <p:cNvSpPr txBox="1"/>
          <p:nvPr/>
        </p:nvSpPr>
        <p:spPr>
          <a:xfrm>
            <a:off x="226829" y="2309667"/>
            <a:ext cx="8830631" cy="646331"/>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Total </a:t>
            </a:r>
            <a:r>
              <a:rPr lang="en-US" b="1" dirty="0">
                <a:highlight>
                  <a:srgbClr val="FFFF00"/>
                </a:highlight>
                <a:ea typeface="Calibri" panose="020F0502020204030204" pitchFamily="34" charset="0"/>
              </a:rPr>
              <a:t>PLFA and actinomycete </a:t>
            </a:r>
            <a:r>
              <a:rPr lang="en-US" b="1" dirty="0">
                <a:ea typeface="Calibri" panose="020F0502020204030204" pitchFamily="34" charset="0"/>
              </a:rPr>
              <a:t>abundance </a:t>
            </a:r>
            <a:r>
              <a:rPr lang="en-US" b="1" dirty="0">
                <a:highlight>
                  <a:srgbClr val="FFFF00"/>
                </a:highlight>
                <a:ea typeface="Calibri" panose="020F0502020204030204" pitchFamily="34" charset="0"/>
              </a:rPr>
              <a:t>were greater in open pasture </a:t>
            </a:r>
            <a:r>
              <a:rPr lang="en-US" b="1" dirty="0">
                <a:ea typeface="Calibri" panose="020F0502020204030204" pitchFamily="34" charset="0"/>
              </a:rPr>
              <a:t>compared to silvopastures</a:t>
            </a:r>
            <a:endParaRPr lang="en-US" b="1" dirty="0"/>
          </a:p>
        </p:txBody>
      </p:sp>
      <p:sp>
        <p:nvSpPr>
          <p:cNvPr id="9" name="TextBox 8">
            <a:extLst>
              <a:ext uri="{FF2B5EF4-FFF2-40B4-BE49-F238E27FC236}">
                <a16:creationId xmlns:a16="http://schemas.microsoft.com/office/drawing/2014/main" id="{E1D94EA2-D969-7995-1964-DD780D862306}"/>
              </a:ext>
            </a:extLst>
          </p:cNvPr>
          <p:cNvSpPr txBox="1"/>
          <p:nvPr/>
        </p:nvSpPr>
        <p:spPr>
          <a:xfrm>
            <a:off x="228600" y="3102193"/>
            <a:ext cx="8753168" cy="646331"/>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a:ea typeface="Calibri" panose="020F0502020204030204" pitchFamily="34" charset="0"/>
              </a:rPr>
              <a:t>Arbuscular mycorrhiza fungi (</a:t>
            </a:r>
            <a:r>
              <a:rPr lang="en-US" b="1">
                <a:highlight>
                  <a:srgbClr val="FFFF00"/>
                </a:highlight>
                <a:ea typeface="Calibri" panose="020F0502020204030204" pitchFamily="34" charset="0"/>
              </a:rPr>
              <a:t>AMF</a:t>
            </a:r>
            <a:r>
              <a:rPr lang="en-US" b="1">
                <a:ea typeface="Calibri" panose="020F0502020204030204" pitchFamily="34" charset="0"/>
              </a:rPr>
              <a:t>) abundance was also </a:t>
            </a:r>
            <a:r>
              <a:rPr lang="en-US" b="1">
                <a:highlight>
                  <a:srgbClr val="FFFF00"/>
                </a:highlight>
                <a:ea typeface="Calibri" panose="020F0502020204030204" pitchFamily="34" charset="0"/>
              </a:rPr>
              <a:t>higher in the open pasture </a:t>
            </a:r>
            <a:r>
              <a:rPr lang="en-US" b="1">
                <a:ea typeface="Calibri" panose="020F0502020204030204" pitchFamily="34" charset="0"/>
              </a:rPr>
              <a:t>compared to the </a:t>
            </a:r>
            <a:r>
              <a:rPr lang="en-US" b="1" err="1">
                <a:ea typeface="Calibri" panose="020F0502020204030204" pitchFamily="34" charset="0"/>
              </a:rPr>
              <a:t>honeylocust</a:t>
            </a:r>
            <a:r>
              <a:rPr lang="en-US" b="1">
                <a:ea typeface="Calibri" panose="020F0502020204030204" pitchFamily="34" charset="0"/>
              </a:rPr>
              <a:t> silvopasture</a:t>
            </a:r>
            <a:endParaRPr lang="en-US" b="1"/>
          </a:p>
        </p:txBody>
      </p:sp>
      <p:sp>
        <p:nvSpPr>
          <p:cNvPr id="11" name="TextBox 10">
            <a:extLst>
              <a:ext uri="{FF2B5EF4-FFF2-40B4-BE49-F238E27FC236}">
                <a16:creationId xmlns:a16="http://schemas.microsoft.com/office/drawing/2014/main" id="{A7DDC58E-C510-E8DD-E3AE-37F6318CD668}"/>
              </a:ext>
            </a:extLst>
          </p:cNvPr>
          <p:cNvSpPr txBox="1"/>
          <p:nvPr/>
        </p:nvSpPr>
        <p:spPr>
          <a:xfrm>
            <a:off x="195416" y="3991157"/>
            <a:ext cx="8753168" cy="646331"/>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Both silvopastures had greater bacterial and lower AMF abundance than the open pasture</a:t>
            </a:r>
            <a:endParaRPr lang="en-US" b="1" dirty="0"/>
          </a:p>
        </p:txBody>
      </p:sp>
      <p:sp>
        <p:nvSpPr>
          <p:cNvPr id="5" name="TextBox 4">
            <a:extLst>
              <a:ext uri="{FF2B5EF4-FFF2-40B4-BE49-F238E27FC236}">
                <a16:creationId xmlns:a16="http://schemas.microsoft.com/office/drawing/2014/main" id="{F92F6EF4-C02F-F78D-2CB6-D21EE4BFBE81}"/>
              </a:ext>
            </a:extLst>
          </p:cNvPr>
          <p:cNvSpPr txBox="1"/>
          <p:nvPr/>
        </p:nvSpPr>
        <p:spPr>
          <a:xfrm>
            <a:off x="226829" y="4753824"/>
            <a:ext cx="8830631" cy="120032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The authors noted that </a:t>
            </a:r>
            <a:r>
              <a:rPr lang="en-US" b="1" dirty="0">
                <a:highlight>
                  <a:srgbClr val="FFFF00"/>
                </a:highlight>
                <a:ea typeface="Calibri" panose="020F0502020204030204" pitchFamily="34" charset="0"/>
              </a:rPr>
              <a:t>these results were inconsistent with results from subtropical and tropical silvopastures </a:t>
            </a:r>
            <a:r>
              <a:rPr lang="en-US" b="1" dirty="0">
                <a:ea typeface="Calibri" panose="020F0502020204030204" pitchFamily="34" charset="0"/>
              </a:rPr>
              <a:t>where greater microbial community abundance is often observed in silvopastures than in open pastures</a:t>
            </a:r>
            <a:endParaRPr lang="en-US" b="1" dirty="0"/>
          </a:p>
        </p:txBody>
      </p:sp>
      <p:sp>
        <p:nvSpPr>
          <p:cNvPr id="12" name="TextBox 11">
            <a:extLst>
              <a:ext uri="{FF2B5EF4-FFF2-40B4-BE49-F238E27FC236}">
                <a16:creationId xmlns:a16="http://schemas.microsoft.com/office/drawing/2014/main" id="{44A5EB68-E64A-7C3E-0FB1-B7034227C955}"/>
              </a:ext>
            </a:extLst>
          </p:cNvPr>
          <p:cNvSpPr txBox="1"/>
          <p:nvPr/>
        </p:nvSpPr>
        <p:spPr>
          <a:xfrm>
            <a:off x="235909" y="6012256"/>
            <a:ext cx="8908091" cy="276999"/>
          </a:xfrm>
          <a:prstGeom prst="rect">
            <a:avLst/>
          </a:prstGeom>
          <a:noFill/>
        </p:spPr>
        <p:txBody>
          <a:bodyPr wrap="square">
            <a:spAutoFit/>
          </a:bodyPr>
          <a:lstStyle/>
          <a:p>
            <a:pPr>
              <a:buClr>
                <a:schemeClr val="accent1"/>
              </a:buClr>
            </a:pPr>
            <a:r>
              <a:rPr lang="en-US" sz="1200" b="1" dirty="0">
                <a:ea typeface="Times New Roman" panose="02020603050405020304" pitchFamily="18" charset="0"/>
                <a:cs typeface="Verdana" panose="020B0604030504040204" pitchFamily="34" charset="0"/>
              </a:rPr>
              <a:t>Poudel et al., 2022. Agroforestry Systems 96:1237-1247 </a:t>
            </a:r>
            <a:r>
              <a:rPr lang="en-US" sz="1200" b="1" u="sng" dirty="0">
                <a:solidFill>
                  <a:srgbClr val="0000FF"/>
                </a:solidFill>
                <a:ea typeface="Times New Roman" panose="02020603050405020304" pitchFamily="18" charset="0"/>
                <a:cs typeface="Verdana" panose="020B0604030504040204" pitchFamily="34" charset="0"/>
                <a:hlinkClick r:id="rId3"/>
              </a:rPr>
              <a:t>https://doi.org/10.1007/s10457-022-00783-2</a:t>
            </a:r>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017387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745613" y="546733"/>
            <a:ext cx="6087995" cy="397764"/>
          </a:xfrm>
        </p:spPr>
        <p:txBody>
          <a:bodyPr/>
          <a:lstStyle/>
          <a:p>
            <a:r>
              <a:rPr lang="en-US" sz="3200" dirty="0"/>
              <a:t>Pasture vs. Silvopasture 2</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95416" y="1193390"/>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6A52CDD-8267-A3DD-34EC-DC2E297111F0}"/>
              </a:ext>
            </a:extLst>
          </p:cNvPr>
          <p:cNvSpPr txBox="1"/>
          <p:nvPr/>
        </p:nvSpPr>
        <p:spPr>
          <a:xfrm>
            <a:off x="127460" y="1301848"/>
            <a:ext cx="8832688" cy="120032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Karki et al (2021) measured </a:t>
            </a:r>
            <a:r>
              <a:rPr lang="en-US" b="1" dirty="0">
                <a:highlight>
                  <a:srgbClr val="FFFF00"/>
                </a:highlight>
                <a:ea typeface="Times New Roman" panose="02020603050405020304" pitchFamily="18" charset="0"/>
                <a:cs typeface="Verdana" panose="020B0604030504040204" pitchFamily="34" charset="0"/>
              </a:rPr>
              <a:t>soil microbial communities and enzymes </a:t>
            </a:r>
            <a:r>
              <a:rPr lang="en-US" b="1" dirty="0">
                <a:ea typeface="Times New Roman" panose="02020603050405020304" pitchFamily="18" charset="0"/>
                <a:cs typeface="Verdana" panose="020B0604030504040204" pitchFamily="34" charset="0"/>
              </a:rPr>
              <a:t>in 5 yr-old </a:t>
            </a:r>
            <a:r>
              <a:rPr lang="en-US" b="1" dirty="0">
                <a:highlight>
                  <a:srgbClr val="FFFF00"/>
                </a:highlight>
                <a:ea typeface="Times New Roman" panose="02020603050405020304" pitchFamily="18" charset="0"/>
                <a:cs typeface="Verdana" panose="020B0604030504040204" pitchFamily="34" charset="0"/>
              </a:rPr>
              <a:t>southern pine silvopasture </a:t>
            </a:r>
            <a:r>
              <a:rPr lang="en-US" b="1" dirty="0">
                <a:ea typeface="Times New Roman" panose="02020603050405020304" pitchFamily="18" charset="0"/>
                <a:cs typeface="Verdana" panose="020B0604030504040204" pitchFamily="34" charset="0"/>
              </a:rPr>
              <a:t>and the 13 yr-old mixed southern pine/hardwood woodland from which the silvopasture was established in Alabama</a:t>
            </a:r>
            <a:endParaRPr lang="en-US" b="1" dirty="0"/>
          </a:p>
        </p:txBody>
      </p:sp>
      <p:sp>
        <p:nvSpPr>
          <p:cNvPr id="13" name="TextBox 12">
            <a:extLst>
              <a:ext uri="{FF2B5EF4-FFF2-40B4-BE49-F238E27FC236}">
                <a16:creationId xmlns:a16="http://schemas.microsoft.com/office/drawing/2014/main" id="{590C635D-5256-9C85-111C-630731B82E2A}"/>
              </a:ext>
            </a:extLst>
          </p:cNvPr>
          <p:cNvSpPr txBox="1"/>
          <p:nvPr/>
        </p:nvSpPr>
        <p:spPr>
          <a:xfrm>
            <a:off x="115896" y="2513003"/>
            <a:ext cx="8832688" cy="923330"/>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Microbial sequencing found significant </a:t>
            </a:r>
            <a:r>
              <a:rPr lang="en-US" b="1" dirty="0">
                <a:highlight>
                  <a:srgbClr val="FFFF00"/>
                </a:highlight>
                <a:ea typeface="Times New Roman" panose="02020603050405020304" pitchFamily="18" charset="0"/>
                <a:cs typeface="Verdana" panose="020B0604030504040204" pitchFamily="34" charset="0"/>
              </a:rPr>
              <a:t>differences at the class and genus level </a:t>
            </a:r>
            <a:r>
              <a:rPr lang="en-US" b="1" dirty="0">
                <a:ea typeface="Times New Roman" panose="02020603050405020304" pitchFamily="18" charset="0"/>
                <a:cs typeface="Verdana" panose="020B0604030504040204" pitchFamily="34" charset="0"/>
              </a:rPr>
              <a:t>between the silvopasture and the woodland from which it was developed </a:t>
            </a:r>
            <a:endParaRPr lang="en-US" b="1" dirty="0"/>
          </a:p>
        </p:txBody>
      </p:sp>
      <p:sp>
        <p:nvSpPr>
          <p:cNvPr id="14" name="TextBox 13">
            <a:extLst>
              <a:ext uri="{FF2B5EF4-FFF2-40B4-BE49-F238E27FC236}">
                <a16:creationId xmlns:a16="http://schemas.microsoft.com/office/drawing/2014/main" id="{E9CBF114-CF95-7FF5-4C92-B54898766556}"/>
              </a:ext>
            </a:extLst>
          </p:cNvPr>
          <p:cNvSpPr txBox="1"/>
          <p:nvPr/>
        </p:nvSpPr>
        <p:spPr>
          <a:xfrm>
            <a:off x="155656" y="3515748"/>
            <a:ext cx="8832688" cy="923330"/>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The </a:t>
            </a:r>
            <a:r>
              <a:rPr lang="en-US" b="1" dirty="0">
                <a:highlight>
                  <a:srgbClr val="FFFF00"/>
                </a:highlight>
                <a:ea typeface="Times New Roman" panose="02020603050405020304" pitchFamily="18" charset="0"/>
                <a:cs typeface="Verdana" panose="020B0604030504040204" pitchFamily="34" charset="0"/>
              </a:rPr>
              <a:t>pine-dominated woodland soils </a:t>
            </a:r>
            <a:r>
              <a:rPr lang="en-US" b="1" dirty="0">
                <a:ea typeface="Times New Roman" panose="02020603050405020304" pitchFamily="18" charset="0"/>
                <a:cs typeface="Verdana" panose="020B0604030504040204" pitchFamily="34" charset="0"/>
              </a:rPr>
              <a:t>had poor nutrient status and the soil was </a:t>
            </a:r>
            <a:r>
              <a:rPr lang="en-US" b="1" dirty="0">
                <a:highlight>
                  <a:srgbClr val="FFFF00"/>
                </a:highlight>
                <a:ea typeface="Times New Roman" panose="02020603050405020304" pitchFamily="18" charset="0"/>
                <a:cs typeface="Verdana" panose="020B0604030504040204" pitchFamily="34" charset="0"/>
              </a:rPr>
              <a:t>characterized by microbes adapted to the nutrient limited environment </a:t>
            </a:r>
            <a:r>
              <a:rPr lang="en-US" b="1" dirty="0">
                <a:ea typeface="Times New Roman" panose="02020603050405020304" pitchFamily="18" charset="0"/>
                <a:cs typeface="Verdana" panose="020B0604030504040204" pitchFamily="34" charset="0"/>
              </a:rPr>
              <a:t>(oligotrophs), ectomycorrhizas, and decomposers</a:t>
            </a:r>
            <a:endParaRPr lang="en-US" b="1" dirty="0"/>
          </a:p>
        </p:txBody>
      </p:sp>
      <p:sp>
        <p:nvSpPr>
          <p:cNvPr id="15" name="TextBox 14">
            <a:extLst>
              <a:ext uri="{FF2B5EF4-FFF2-40B4-BE49-F238E27FC236}">
                <a16:creationId xmlns:a16="http://schemas.microsoft.com/office/drawing/2014/main" id="{605FBB3B-E101-9A71-FC94-3CEA3140DA4C}"/>
              </a:ext>
            </a:extLst>
          </p:cNvPr>
          <p:cNvSpPr txBox="1"/>
          <p:nvPr/>
        </p:nvSpPr>
        <p:spPr>
          <a:xfrm>
            <a:off x="115896" y="4493290"/>
            <a:ext cx="8763731" cy="923330"/>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highlight>
                  <a:srgbClr val="FFFF00"/>
                </a:highlight>
                <a:ea typeface="Times New Roman" panose="02020603050405020304" pitchFamily="18" charset="0"/>
                <a:cs typeface="Verdana" panose="020B0604030504040204" pitchFamily="34" charset="0"/>
              </a:rPr>
              <a:t>Soils of the southern-pine silvopasture </a:t>
            </a:r>
            <a:r>
              <a:rPr lang="en-US" b="1" dirty="0">
                <a:ea typeface="Times New Roman" panose="02020603050405020304" pitchFamily="18" charset="0"/>
                <a:cs typeface="Verdana" panose="020B0604030504040204" pitchFamily="34" charset="0"/>
              </a:rPr>
              <a:t>with a mixture of grass and legume contained </a:t>
            </a:r>
            <a:r>
              <a:rPr lang="en-US" b="1" dirty="0">
                <a:highlight>
                  <a:srgbClr val="FFFF00"/>
                </a:highlight>
                <a:ea typeface="Times New Roman" panose="02020603050405020304" pitchFamily="18" charset="0"/>
                <a:cs typeface="Verdana" panose="020B0604030504040204" pitchFamily="34" charset="0"/>
              </a:rPr>
              <a:t>more organisms adapted to nutrient rich environments (copiotrophs)</a:t>
            </a:r>
            <a:endParaRPr lang="en-US" b="1" dirty="0">
              <a:highlight>
                <a:srgbClr val="FFFF00"/>
              </a:highlight>
            </a:endParaRPr>
          </a:p>
        </p:txBody>
      </p:sp>
      <p:sp>
        <p:nvSpPr>
          <p:cNvPr id="6" name="TextBox 5">
            <a:extLst>
              <a:ext uri="{FF2B5EF4-FFF2-40B4-BE49-F238E27FC236}">
                <a16:creationId xmlns:a16="http://schemas.microsoft.com/office/drawing/2014/main" id="{4592A72F-5B95-75D5-749F-43854A16D6E1}"/>
              </a:ext>
            </a:extLst>
          </p:cNvPr>
          <p:cNvSpPr txBox="1"/>
          <p:nvPr/>
        </p:nvSpPr>
        <p:spPr>
          <a:xfrm>
            <a:off x="136093" y="5466682"/>
            <a:ext cx="8893024" cy="646331"/>
          </a:xfrm>
          <a:prstGeom prst="rect">
            <a:avLst/>
          </a:prstGeom>
          <a:noFill/>
        </p:spPr>
        <p:txBody>
          <a:bodyPr wrap="square">
            <a:spAutoFit/>
          </a:bodyPr>
          <a:lstStyle/>
          <a:p>
            <a:pPr marL="257175" indent="-257175" algn="just">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Significantly higher enzyme activities, SOC, nutrients, and pH were also observed in the silvopasture compared to the woodland</a:t>
            </a:r>
          </a:p>
        </p:txBody>
      </p:sp>
      <p:sp>
        <p:nvSpPr>
          <p:cNvPr id="3" name="TextBox 2">
            <a:extLst>
              <a:ext uri="{FF2B5EF4-FFF2-40B4-BE49-F238E27FC236}">
                <a16:creationId xmlns:a16="http://schemas.microsoft.com/office/drawing/2014/main" id="{4D6A6D2F-A270-415D-51D0-117F98FF5D38}"/>
              </a:ext>
            </a:extLst>
          </p:cNvPr>
          <p:cNvSpPr txBox="1"/>
          <p:nvPr/>
        </p:nvSpPr>
        <p:spPr>
          <a:xfrm>
            <a:off x="138824" y="6113013"/>
            <a:ext cx="8741006" cy="276999"/>
          </a:xfrm>
          <a:prstGeom prst="rect">
            <a:avLst/>
          </a:prstGeom>
          <a:noFill/>
        </p:spPr>
        <p:txBody>
          <a:bodyPr wrap="square">
            <a:spAutoFit/>
          </a:bodyPr>
          <a:lstStyle/>
          <a:p>
            <a:pPr>
              <a:buClr>
                <a:schemeClr val="accent1"/>
              </a:buClr>
            </a:pPr>
            <a:r>
              <a:rPr lang="en-US" sz="1200" b="1" dirty="0">
                <a:ea typeface="Times New Roman" panose="02020603050405020304" pitchFamily="18" charset="0"/>
                <a:cs typeface="Verdana" panose="020B0604030504040204" pitchFamily="34" charset="0"/>
              </a:rPr>
              <a:t>Karki et al., 2021. Agroforestry Systems 95:227–240. </a:t>
            </a:r>
            <a:r>
              <a:rPr lang="en-US" sz="1200" b="1" u="sng" dirty="0">
                <a:solidFill>
                  <a:srgbClr val="0000FF"/>
                </a:solidFill>
                <a:ea typeface="Times New Roman" panose="02020603050405020304" pitchFamily="18" charset="0"/>
                <a:cs typeface="Verdana" panose="020B0604030504040204" pitchFamily="34" charset="0"/>
                <a:hlinkClick r:id="rId3"/>
              </a:rPr>
              <a:t>https://doi.org/10.1007/s10457-020-00577-4</a:t>
            </a:r>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4233727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35330" y="1400213"/>
            <a:ext cx="1360834" cy="397764"/>
          </a:xfrm>
        </p:spPr>
        <p:txBody>
          <a:bodyPr/>
          <a:lstStyle/>
          <a:p>
            <a:r>
              <a:rPr lang="en-US"/>
              <a:t>Roots</a:t>
            </a:r>
          </a:p>
        </p:txBody>
      </p:sp>
      <p:pic>
        <p:nvPicPr>
          <p:cNvPr id="4" name="Picture 3" descr="Table describing the root distribution indicator of biological soil health.">
            <a:extLst>
              <a:ext uri="{FF2B5EF4-FFF2-40B4-BE49-F238E27FC236}">
                <a16:creationId xmlns:a16="http://schemas.microsoft.com/office/drawing/2014/main" id="{8D411389-B328-CD94-FC0A-F7D89F478709}"/>
              </a:ext>
            </a:extLst>
          </p:cNvPr>
          <p:cNvPicPr>
            <a:picLocks noChangeAspect="1"/>
          </p:cNvPicPr>
          <p:nvPr/>
        </p:nvPicPr>
        <p:blipFill>
          <a:blip r:embed="rId3"/>
          <a:stretch>
            <a:fillRect/>
          </a:stretch>
        </p:blipFill>
        <p:spPr>
          <a:xfrm>
            <a:off x="135329" y="2075338"/>
            <a:ext cx="8915400" cy="1719533"/>
          </a:xfrm>
          <a:prstGeom prst="rect">
            <a:avLst/>
          </a:prstGeom>
        </p:spPr>
      </p:pic>
    </p:spTree>
    <p:extLst>
      <p:ext uri="{BB962C8B-B14F-4D97-AF65-F5344CB8AC3E}">
        <p14:creationId xmlns:p14="http://schemas.microsoft.com/office/powerpoint/2010/main" val="3321215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333818" y="521064"/>
            <a:ext cx="7690038" cy="397764"/>
          </a:xfrm>
        </p:spPr>
        <p:txBody>
          <a:bodyPr/>
          <a:lstStyle/>
          <a:p>
            <a:r>
              <a:rPr lang="en-US" sz="3200" dirty="0"/>
              <a:t>Tree Rooting Patterns</a:t>
            </a:r>
          </a:p>
        </p:txBody>
      </p:sp>
      <p:pic>
        <p:nvPicPr>
          <p:cNvPr id="4" name="Picture 3" descr="Image of different tree rooting patterns (taproot, heartroot, and flatroot).">
            <a:extLst>
              <a:ext uri="{FF2B5EF4-FFF2-40B4-BE49-F238E27FC236}">
                <a16:creationId xmlns:a16="http://schemas.microsoft.com/office/drawing/2014/main" id="{55594CB3-CFA9-384E-B3DC-8EB910494583}"/>
              </a:ext>
            </a:extLst>
          </p:cNvPr>
          <p:cNvPicPr>
            <a:picLocks noChangeAspect="1"/>
          </p:cNvPicPr>
          <p:nvPr/>
        </p:nvPicPr>
        <p:blipFill rotWithShape="1">
          <a:blip r:embed="rId3"/>
          <a:srcRect t="2964"/>
          <a:stretch/>
        </p:blipFill>
        <p:spPr>
          <a:xfrm>
            <a:off x="575728" y="1120877"/>
            <a:ext cx="8197719" cy="4703403"/>
          </a:xfrm>
          <a:prstGeom prst="rect">
            <a:avLst/>
          </a:prstGeom>
        </p:spPr>
      </p:pic>
      <p:sp>
        <p:nvSpPr>
          <p:cNvPr id="13" name="TextBox 12">
            <a:extLst>
              <a:ext uri="{FF2B5EF4-FFF2-40B4-BE49-F238E27FC236}">
                <a16:creationId xmlns:a16="http://schemas.microsoft.com/office/drawing/2014/main" id="{FB1F3E53-028B-1051-AAD0-FAAD252747BD}"/>
              </a:ext>
            </a:extLst>
          </p:cNvPr>
          <p:cNvSpPr txBox="1"/>
          <p:nvPr/>
        </p:nvSpPr>
        <p:spPr>
          <a:xfrm>
            <a:off x="2140230" y="1135934"/>
            <a:ext cx="1130438" cy="369332"/>
          </a:xfrm>
          <a:prstGeom prst="rect">
            <a:avLst/>
          </a:prstGeom>
          <a:noFill/>
        </p:spPr>
        <p:txBody>
          <a:bodyPr wrap="none" rtlCol="0">
            <a:spAutoFit/>
          </a:bodyPr>
          <a:lstStyle/>
          <a:p>
            <a:r>
              <a:rPr lang="en-US" b="1" dirty="0"/>
              <a:t>Taproot</a:t>
            </a:r>
          </a:p>
        </p:txBody>
      </p:sp>
      <p:sp>
        <p:nvSpPr>
          <p:cNvPr id="12" name="TextBox 11">
            <a:extLst>
              <a:ext uri="{FF2B5EF4-FFF2-40B4-BE49-F238E27FC236}">
                <a16:creationId xmlns:a16="http://schemas.microsoft.com/office/drawing/2014/main" id="{168E6BD4-B551-8C9B-AE4C-A787BAC41D2C}"/>
              </a:ext>
            </a:extLst>
          </p:cNvPr>
          <p:cNvSpPr txBox="1"/>
          <p:nvPr/>
        </p:nvSpPr>
        <p:spPr>
          <a:xfrm>
            <a:off x="580644" y="3910696"/>
            <a:ext cx="1350660" cy="461665"/>
          </a:xfrm>
          <a:prstGeom prst="rect">
            <a:avLst/>
          </a:prstGeom>
          <a:noFill/>
        </p:spPr>
        <p:txBody>
          <a:bodyPr wrap="square" rtlCol="0">
            <a:spAutoFit/>
          </a:bodyPr>
          <a:lstStyle/>
          <a:p>
            <a:r>
              <a:rPr lang="en-US" sz="1200" b="1" dirty="0">
                <a:solidFill>
                  <a:srgbClr val="00B050"/>
                </a:solidFill>
              </a:rPr>
              <a:t>Pine, Black Walnut, &amp; Oak</a:t>
            </a:r>
          </a:p>
        </p:txBody>
      </p:sp>
      <p:sp>
        <p:nvSpPr>
          <p:cNvPr id="14" name="TextBox 13">
            <a:extLst>
              <a:ext uri="{FF2B5EF4-FFF2-40B4-BE49-F238E27FC236}">
                <a16:creationId xmlns:a16="http://schemas.microsoft.com/office/drawing/2014/main" id="{CF544BBF-F9ED-E6D9-70BF-0A32E48C087A}"/>
              </a:ext>
            </a:extLst>
          </p:cNvPr>
          <p:cNvSpPr txBox="1"/>
          <p:nvPr/>
        </p:nvSpPr>
        <p:spPr>
          <a:xfrm>
            <a:off x="4293827" y="1147465"/>
            <a:ext cx="1361270" cy="369332"/>
          </a:xfrm>
          <a:prstGeom prst="rect">
            <a:avLst/>
          </a:prstGeom>
          <a:noFill/>
        </p:spPr>
        <p:txBody>
          <a:bodyPr wrap="none" rtlCol="0">
            <a:spAutoFit/>
          </a:bodyPr>
          <a:lstStyle/>
          <a:p>
            <a:r>
              <a:rPr lang="en-US" b="1" dirty="0" err="1"/>
              <a:t>Heartroot</a:t>
            </a:r>
            <a:endParaRPr lang="en-US" b="1" dirty="0"/>
          </a:p>
        </p:txBody>
      </p:sp>
      <p:sp>
        <p:nvSpPr>
          <p:cNvPr id="10" name="TextBox 9">
            <a:extLst>
              <a:ext uri="{FF2B5EF4-FFF2-40B4-BE49-F238E27FC236}">
                <a16:creationId xmlns:a16="http://schemas.microsoft.com/office/drawing/2014/main" id="{29DA8B2C-A8D9-8F49-0255-7687CF2F92B6}"/>
              </a:ext>
            </a:extLst>
          </p:cNvPr>
          <p:cNvSpPr txBox="1"/>
          <p:nvPr/>
        </p:nvSpPr>
        <p:spPr>
          <a:xfrm>
            <a:off x="3354849" y="4036342"/>
            <a:ext cx="1877955" cy="276999"/>
          </a:xfrm>
          <a:prstGeom prst="rect">
            <a:avLst/>
          </a:prstGeom>
          <a:noFill/>
        </p:spPr>
        <p:txBody>
          <a:bodyPr wrap="square" rtlCol="0">
            <a:spAutoFit/>
          </a:bodyPr>
          <a:lstStyle/>
          <a:p>
            <a:r>
              <a:rPr lang="en-US" sz="1200" b="1" dirty="0">
                <a:solidFill>
                  <a:srgbClr val="00B050"/>
                </a:solidFill>
              </a:rPr>
              <a:t>Maple, Beech, &amp; Fir</a:t>
            </a:r>
          </a:p>
        </p:txBody>
      </p:sp>
      <p:sp>
        <p:nvSpPr>
          <p:cNvPr id="15" name="TextBox 14">
            <a:extLst>
              <a:ext uri="{FF2B5EF4-FFF2-40B4-BE49-F238E27FC236}">
                <a16:creationId xmlns:a16="http://schemas.microsoft.com/office/drawing/2014/main" id="{B5855D84-2EE3-AEA6-EE68-F18A61F134DC}"/>
              </a:ext>
            </a:extLst>
          </p:cNvPr>
          <p:cNvSpPr txBox="1"/>
          <p:nvPr/>
        </p:nvSpPr>
        <p:spPr>
          <a:xfrm>
            <a:off x="6803424" y="1169846"/>
            <a:ext cx="1146468" cy="369332"/>
          </a:xfrm>
          <a:prstGeom prst="rect">
            <a:avLst/>
          </a:prstGeom>
          <a:noFill/>
        </p:spPr>
        <p:txBody>
          <a:bodyPr wrap="none" rtlCol="0">
            <a:spAutoFit/>
          </a:bodyPr>
          <a:lstStyle/>
          <a:p>
            <a:r>
              <a:rPr lang="en-US" b="1" dirty="0" err="1"/>
              <a:t>Flatroot</a:t>
            </a:r>
            <a:endParaRPr lang="en-US" b="1" dirty="0"/>
          </a:p>
        </p:txBody>
      </p:sp>
      <p:sp>
        <p:nvSpPr>
          <p:cNvPr id="11" name="TextBox 10">
            <a:extLst>
              <a:ext uri="{FF2B5EF4-FFF2-40B4-BE49-F238E27FC236}">
                <a16:creationId xmlns:a16="http://schemas.microsoft.com/office/drawing/2014/main" id="{38E11E49-7BE7-ABB4-E2A7-E622E3300F36}"/>
              </a:ext>
            </a:extLst>
          </p:cNvPr>
          <p:cNvSpPr txBox="1"/>
          <p:nvPr/>
        </p:nvSpPr>
        <p:spPr>
          <a:xfrm>
            <a:off x="5946174" y="2561143"/>
            <a:ext cx="1714500" cy="276999"/>
          </a:xfrm>
          <a:prstGeom prst="rect">
            <a:avLst/>
          </a:prstGeom>
          <a:noFill/>
        </p:spPr>
        <p:txBody>
          <a:bodyPr wrap="square" rtlCol="0">
            <a:spAutoFit/>
          </a:bodyPr>
          <a:lstStyle/>
          <a:p>
            <a:r>
              <a:rPr lang="en-US" sz="1200" b="1" dirty="0">
                <a:solidFill>
                  <a:srgbClr val="00B050"/>
                </a:solidFill>
              </a:rPr>
              <a:t>Spruce &amp; Hemlock</a:t>
            </a:r>
          </a:p>
        </p:txBody>
      </p:sp>
      <p:sp>
        <p:nvSpPr>
          <p:cNvPr id="6" name="Rectangle 5">
            <a:extLst>
              <a:ext uri="{FF2B5EF4-FFF2-40B4-BE49-F238E27FC236}">
                <a16:creationId xmlns:a16="http://schemas.microsoft.com/office/drawing/2014/main" id="{D932577F-3D3E-3D37-2D6A-87B288FA9B0B}"/>
              </a:ext>
              <a:ext uri="{C183D7F6-B498-43B3-948B-1728B52AA6E4}">
                <adec:decorative xmlns:adec="http://schemas.microsoft.com/office/drawing/2017/decorative" val="1"/>
              </a:ext>
            </a:extLst>
          </p:cNvPr>
          <p:cNvSpPr/>
          <p:nvPr/>
        </p:nvSpPr>
        <p:spPr>
          <a:xfrm>
            <a:off x="6489098" y="4624984"/>
            <a:ext cx="757275" cy="249396"/>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p>
        </p:txBody>
      </p:sp>
      <p:sp>
        <p:nvSpPr>
          <p:cNvPr id="7" name="Rectangle 6">
            <a:extLst>
              <a:ext uri="{FF2B5EF4-FFF2-40B4-BE49-F238E27FC236}">
                <a16:creationId xmlns:a16="http://schemas.microsoft.com/office/drawing/2014/main" id="{DF1D7225-F520-F5F1-09CB-6857D33977A0}"/>
              </a:ext>
              <a:ext uri="{C183D7F6-B498-43B3-948B-1728B52AA6E4}">
                <adec:decorative xmlns:adec="http://schemas.microsoft.com/office/drawing/2017/decorative" val="1"/>
              </a:ext>
            </a:extLst>
          </p:cNvPr>
          <p:cNvSpPr/>
          <p:nvPr/>
        </p:nvSpPr>
        <p:spPr>
          <a:xfrm>
            <a:off x="1843827" y="5087271"/>
            <a:ext cx="889542" cy="212315"/>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p>
        </p:txBody>
      </p:sp>
      <p:sp>
        <p:nvSpPr>
          <p:cNvPr id="9" name="Rectangle 8">
            <a:extLst>
              <a:ext uri="{FF2B5EF4-FFF2-40B4-BE49-F238E27FC236}">
                <a16:creationId xmlns:a16="http://schemas.microsoft.com/office/drawing/2014/main" id="{B3D2EAB0-527A-01DC-E713-F3A7381F19C4}"/>
              </a:ext>
              <a:ext uri="{C183D7F6-B498-43B3-948B-1728B52AA6E4}">
                <adec:decorative xmlns:adec="http://schemas.microsoft.com/office/drawing/2017/decorative" val="1"/>
              </a:ext>
            </a:extLst>
          </p:cNvPr>
          <p:cNvSpPr/>
          <p:nvPr/>
        </p:nvSpPr>
        <p:spPr>
          <a:xfrm>
            <a:off x="4395757" y="5301839"/>
            <a:ext cx="2270514" cy="276999"/>
          </a:xfrm>
          <a:prstGeom prst="rect">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p>
        </p:txBody>
      </p:sp>
      <p:sp>
        <p:nvSpPr>
          <p:cNvPr id="5" name="TextBox 4">
            <a:extLst>
              <a:ext uri="{FF2B5EF4-FFF2-40B4-BE49-F238E27FC236}">
                <a16:creationId xmlns:a16="http://schemas.microsoft.com/office/drawing/2014/main" id="{0B95AF6E-1C1C-0DE3-CB8A-1B6CF58CF5A0}"/>
              </a:ext>
            </a:extLst>
          </p:cNvPr>
          <p:cNvSpPr txBox="1"/>
          <p:nvPr/>
        </p:nvSpPr>
        <p:spPr>
          <a:xfrm>
            <a:off x="204230" y="5908657"/>
            <a:ext cx="6648347" cy="461665"/>
          </a:xfrm>
          <a:prstGeom prst="rect">
            <a:avLst/>
          </a:prstGeom>
          <a:noFill/>
        </p:spPr>
        <p:txBody>
          <a:bodyPr wrap="square" rtlCol="0">
            <a:spAutoFit/>
          </a:bodyPr>
          <a:lstStyle/>
          <a:p>
            <a:r>
              <a:rPr lang="en-US" sz="1200" b="1" dirty="0"/>
              <a:t>Wilde, S. A. 1958. Forest Soils – Their Properties and Relation to Silviculture. The Ronald Press Company, New York. 537 pp. </a:t>
            </a:r>
          </a:p>
        </p:txBody>
      </p:sp>
    </p:spTree>
    <p:extLst>
      <p:ext uri="{BB962C8B-B14F-4D97-AF65-F5344CB8AC3E}">
        <p14:creationId xmlns:p14="http://schemas.microsoft.com/office/powerpoint/2010/main" val="2467801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072779" y="570088"/>
            <a:ext cx="5517724" cy="397764"/>
          </a:xfrm>
        </p:spPr>
        <p:txBody>
          <a:bodyPr/>
          <a:lstStyle/>
          <a:p>
            <a:r>
              <a:rPr lang="en-US" sz="3200" dirty="0"/>
              <a:t>Tree Rooting Patterns 2</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9665" y="1262218"/>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F86D83-C796-2292-2125-201274C73DF5}"/>
              </a:ext>
            </a:extLst>
          </p:cNvPr>
          <p:cNvSpPr txBox="1"/>
          <p:nvPr/>
        </p:nvSpPr>
        <p:spPr>
          <a:xfrm>
            <a:off x="98321" y="1428765"/>
            <a:ext cx="8795570" cy="4247317"/>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While trees have different rooting patterns, </a:t>
            </a:r>
            <a:r>
              <a:rPr lang="en-US" b="1" dirty="0">
                <a:highlight>
                  <a:srgbClr val="FFFF00"/>
                </a:highlight>
                <a:ea typeface="Calibri" panose="020F0502020204030204" pitchFamily="34" charset="0"/>
              </a:rPr>
              <a:t>soil properties may have a dominant effect on rooting depth and radius</a:t>
            </a:r>
          </a:p>
          <a:p>
            <a:pPr>
              <a:buClr>
                <a:schemeClr val="accent1"/>
              </a:buClr>
            </a:pPr>
            <a:r>
              <a:rPr lang="en-US" b="1" dirty="0">
                <a:ea typeface="Calibri" panose="020F0502020204030204" pitchFamily="34" charset="0"/>
              </a:rPr>
              <a:t>	- restrictive layers (high bulk density, shallow groundwater, salt,</a:t>
            </a:r>
          </a:p>
          <a:p>
            <a:pPr>
              <a:buClr>
                <a:schemeClr val="accent1"/>
              </a:buClr>
            </a:pPr>
            <a:r>
              <a:rPr lang="en-US" b="1" dirty="0">
                <a:ea typeface="Calibri" panose="020F0502020204030204" pitchFamily="34" charset="0"/>
              </a:rPr>
              <a:t>                Al, bedrock)</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Classification of tree species according to rooting depth in not well agreed upon, </a:t>
            </a:r>
            <a:r>
              <a:rPr lang="en-US" b="1" dirty="0">
                <a:highlight>
                  <a:srgbClr val="FFFF00"/>
                </a:highlight>
                <a:ea typeface="Calibri" panose="020F0502020204030204" pitchFamily="34" charset="0"/>
              </a:rPr>
              <a:t>generally upland species are deeper rooted</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Although tree roots have been measured to &gt; 60 m(~200 ft!) most tree roots are found within 60 cm (2 ft)</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Rough estimate of minimum rooting radius = drip line</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a:ea typeface="Calibri" panose="020F0502020204030204" pitchFamily="34" charset="0"/>
              </a:rPr>
              <a:t>Rather than maximum depth, </a:t>
            </a:r>
            <a:r>
              <a:rPr lang="en-US" b="1" dirty="0">
                <a:highlight>
                  <a:srgbClr val="FFFF00"/>
                </a:highlight>
                <a:ea typeface="Calibri" panose="020F0502020204030204" pitchFamily="34" charset="0"/>
              </a:rPr>
              <a:t>consider effective depth </a:t>
            </a:r>
            <a:r>
              <a:rPr lang="en-US" b="1" dirty="0">
                <a:ea typeface="Calibri" panose="020F0502020204030204" pitchFamily="34" charset="0"/>
              </a:rPr>
              <a:t>= layer of depleted soil water (i.e. source of water &amp; nutrient uptake)</a:t>
            </a:r>
          </a:p>
        </p:txBody>
      </p:sp>
      <p:sp>
        <p:nvSpPr>
          <p:cNvPr id="8" name="TextBox 7">
            <a:extLst>
              <a:ext uri="{FF2B5EF4-FFF2-40B4-BE49-F238E27FC236}">
                <a16:creationId xmlns:a16="http://schemas.microsoft.com/office/drawing/2014/main" id="{A347F079-15AD-F02A-FFA4-B7A97568ABA3}"/>
              </a:ext>
            </a:extLst>
          </p:cNvPr>
          <p:cNvSpPr txBox="1"/>
          <p:nvPr/>
        </p:nvSpPr>
        <p:spPr>
          <a:xfrm>
            <a:off x="254410" y="6090420"/>
            <a:ext cx="6515100" cy="276999"/>
          </a:xfrm>
          <a:prstGeom prst="rect">
            <a:avLst/>
          </a:prstGeom>
          <a:noFill/>
        </p:spPr>
        <p:txBody>
          <a:bodyPr wrap="square">
            <a:spAutoFit/>
          </a:bodyPr>
          <a:lstStyle/>
          <a:p>
            <a:r>
              <a:rPr lang="en-US" sz="1200" b="1" dirty="0">
                <a:latin typeface="Montserrat" pitchFamily="2" charset="0"/>
                <a:ea typeface="Times New Roman" panose="02020603050405020304" pitchFamily="18" charset="0"/>
                <a:cs typeface="Verdana" panose="020B0604030504040204" pitchFamily="34" charset="0"/>
              </a:rPr>
              <a:t>Stone, E. L. and P. J. Kalisz. 1991. </a:t>
            </a:r>
            <a:r>
              <a:rPr lang="en-US" sz="1200" b="1" dirty="0">
                <a:latin typeface="Montserrat" pitchFamily="2" charset="0"/>
                <a:ea typeface="Times New Roman" panose="02020603050405020304" pitchFamily="18" charset="0"/>
                <a:cs typeface="Verdana" panose="020B0604030504040204" pitchFamily="34" charset="0"/>
                <a:hlinkClick r:id="rId3"/>
              </a:rPr>
              <a:t>https://doi.org/10.1016/0378-1127(91)90245-Q</a:t>
            </a:r>
            <a:endParaRPr lang="en-US" sz="1200" b="1" dirty="0">
              <a:latin typeface="Montserrat" pitchFamily="2" charset="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1849375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B87C55-BCC4-90BC-8D31-59E4BFA89E9A}"/>
              </a:ext>
            </a:extLst>
          </p:cNvPr>
          <p:cNvSpPr txBox="1">
            <a:spLocks noGrp="1"/>
          </p:cNvSpPr>
          <p:nvPr>
            <p:ph type="title"/>
          </p:nvPr>
        </p:nvSpPr>
        <p:spPr>
          <a:xfrm>
            <a:off x="124905" y="2527513"/>
            <a:ext cx="8894190" cy="397669"/>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700">
                <a:solidFill>
                  <a:schemeClr val="accent4"/>
                </a:solidFill>
                <a:cs typeface="Arial" pitchFamily="34" charset="0"/>
              </a:rPr>
              <a:t>Temperate Silvopasture Soil Physical Health</a:t>
            </a:r>
          </a:p>
        </p:txBody>
      </p:sp>
    </p:spTree>
    <p:extLst>
      <p:ext uri="{BB962C8B-B14F-4D97-AF65-F5344CB8AC3E}">
        <p14:creationId xmlns:p14="http://schemas.microsoft.com/office/powerpoint/2010/main" val="366101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300" y="1421525"/>
            <a:ext cx="6458579" cy="397764"/>
          </a:xfrm>
        </p:spPr>
        <p:txBody>
          <a:bodyPr/>
          <a:lstStyle/>
          <a:p>
            <a:r>
              <a:rPr lang="en-US"/>
              <a:t>Soil Bulk Density and Structure</a:t>
            </a:r>
          </a:p>
        </p:txBody>
      </p:sp>
      <p:pic>
        <p:nvPicPr>
          <p:cNvPr id="3" name="Picture 2" descr="Table describing the bulk density and structure indicators for physical soil health.">
            <a:extLst>
              <a:ext uri="{FF2B5EF4-FFF2-40B4-BE49-F238E27FC236}">
                <a16:creationId xmlns:a16="http://schemas.microsoft.com/office/drawing/2014/main" id="{DACB540D-49AA-2480-5AE0-420176774295}"/>
              </a:ext>
            </a:extLst>
          </p:cNvPr>
          <p:cNvPicPr>
            <a:picLocks noChangeAspect="1"/>
          </p:cNvPicPr>
          <p:nvPr/>
        </p:nvPicPr>
        <p:blipFill>
          <a:blip r:embed="rId3"/>
          <a:stretch>
            <a:fillRect/>
          </a:stretch>
        </p:blipFill>
        <p:spPr>
          <a:xfrm>
            <a:off x="114299" y="2127459"/>
            <a:ext cx="8915400" cy="2417313"/>
          </a:xfrm>
          <a:prstGeom prst="rect">
            <a:avLst/>
          </a:prstGeom>
        </p:spPr>
      </p:pic>
    </p:spTree>
    <p:extLst>
      <p:ext uri="{BB962C8B-B14F-4D97-AF65-F5344CB8AC3E}">
        <p14:creationId xmlns:p14="http://schemas.microsoft.com/office/powerpoint/2010/main" val="2949388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833147" y="659338"/>
            <a:ext cx="5924504" cy="397764"/>
          </a:xfrm>
        </p:spPr>
        <p:txBody>
          <a:bodyPr/>
          <a:lstStyle/>
          <a:p>
            <a:r>
              <a:rPr lang="en-US" sz="3200" dirty="0"/>
              <a:t>Bulk Density &amp; Structure</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01395" y="1399868"/>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C27CB29-973E-5CC6-4326-6D3867C6FE5A}"/>
              </a:ext>
            </a:extLst>
          </p:cNvPr>
          <p:cNvSpPr txBox="1"/>
          <p:nvPr/>
        </p:nvSpPr>
        <p:spPr>
          <a:xfrm>
            <a:off x="101395" y="1742635"/>
            <a:ext cx="8941210" cy="2862322"/>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Sharrow (2007) found that, after 11 years of grazing by sheep, soils in a Douglas-fir/perennial ryegrass-</a:t>
            </a:r>
            <a:r>
              <a:rPr lang="en-US" b="1" dirty="0" err="1">
                <a:ea typeface="Times New Roman" panose="02020603050405020304" pitchFamily="18" charset="0"/>
                <a:cs typeface="Verdana" panose="020B0604030504040204" pitchFamily="34" charset="0"/>
              </a:rPr>
              <a:t>subclover</a:t>
            </a:r>
            <a:r>
              <a:rPr lang="en-US" b="1" dirty="0">
                <a:ea typeface="Times New Roman" panose="02020603050405020304" pitchFamily="18" charset="0"/>
                <a:cs typeface="Verdana" panose="020B0604030504040204" pitchFamily="34" charset="0"/>
              </a:rPr>
              <a:t> </a:t>
            </a:r>
            <a:r>
              <a:rPr lang="en-US" b="1" dirty="0">
                <a:highlight>
                  <a:srgbClr val="FFFF00"/>
                </a:highlight>
                <a:ea typeface="Times New Roman" panose="02020603050405020304" pitchFamily="18" charset="0"/>
                <a:cs typeface="Verdana" panose="020B0604030504040204" pitchFamily="34" charset="0"/>
              </a:rPr>
              <a:t>silvopasture has 13% higher bulk density </a:t>
            </a:r>
            <a:r>
              <a:rPr lang="en-US" b="1" dirty="0">
                <a:ea typeface="Times New Roman" panose="02020603050405020304" pitchFamily="18" charset="0"/>
                <a:cs typeface="Verdana" panose="020B0604030504040204" pitchFamily="34" charset="0"/>
              </a:rPr>
              <a:t>(BD) and 7% lower porosity compared to ungrazed forest in Oregon</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However, these properties of the silvopasture soils were comparable to the forest soils two years after grazing ceased</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There were small detrimental effects of grazing on tree or forage growth in the silvopasture</a:t>
            </a:r>
          </a:p>
        </p:txBody>
      </p:sp>
      <p:sp>
        <p:nvSpPr>
          <p:cNvPr id="9" name="TextBox 8">
            <a:extLst>
              <a:ext uri="{FF2B5EF4-FFF2-40B4-BE49-F238E27FC236}">
                <a16:creationId xmlns:a16="http://schemas.microsoft.com/office/drawing/2014/main" id="{54A9A37E-0F77-7D28-1CEE-C38F0B431FFE}"/>
              </a:ext>
            </a:extLst>
          </p:cNvPr>
          <p:cNvSpPr txBox="1"/>
          <p:nvPr/>
        </p:nvSpPr>
        <p:spPr>
          <a:xfrm>
            <a:off x="176981" y="5898062"/>
            <a:ext cx="9095630" cy="461665"/>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Sharrow, S. H. 2007. Agroforestry Systems 71:215–223. DOI 10.1007/s10457-007-9083-4</a:t>
            </a:r>
          </a:p>
          <a:p>
            <a:endParaRPr lang="en-US" sz="1200"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843634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600519" y="717898"/>
            <a:ext cx="6248552" cy="397764"/>
          </a:xfrm>
        </p:spPr>
        <p:txBody>
          <a:bodyPr/>
          <a:lstStyle/>
          <a:p>
            <a:r>
              <a:rPr lang="en-US" sz="3200" dirty="0"/>
              <a:t>Bulk Density &amp; Structure 2</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76980" y="1429365"/>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DCF6831-C185-20CB-3A58-027E330CB0A8}"/>
              </a:ext>
            </a:extLst>
          </p:cNvPr>
          <p:cNvSpPr txBox="1"/>
          <p:nvPr/>
        </p:nvSpPr>
        <p:spPr>
          <a:xfrm>
            <a:off x="93833" y="2056772"/>
            <a:ext cx="8956334" cy="1754326"/>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Orefice et al (2017) </a:t>
            </a:r>
            <a:r>
              <a:rPr lang="en-US" b="1" dirty="0">
                <a:highlight>
                  <a:srgbClr val="FFFF00"/>
                </a:highlight>
                <a:ea typeface="Times New Roman" panose="02020603050405020304" pitchFamily="18" charset="0"/>
                <a:cs typeface="Verdana" panose="020B0604030504040204" pitchFamily="34" charset="0"/>
              </a:rPr>
              <a:t>also reported higher BD in silvopasture</a:t>
            </a:r>
            <a:r>
              <a:rPr lang="en-US" b="1" dirty="0">
                <a:ea typeface="Times New Roman" panose="02020603050405020304" pitchFamily="18" charset="0"/>
                <a:cs typeface="Verdana" panose="020B0604030504040204" pitchFamily="34" charset="0"/>
              </a:rPr>
              <a:t> created by thinning a hardwood forest in New York</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They attributed the increase in BD from 0.94 to 1.01 Mg m</a:t>
            </a:r>
            <a:r>
              <a:rPr lang="en-US" b="1" baseline="30000" dirty="0">
                <a:ea typeface="Times New Roman" panose="02020603050405020304" pitchFamily="18" charset="0"/>
                <a:cs typeface="Verdana" panose="020B0604030504040204" pitchFamily="34" charset="0"/>
              </a:rPr>
              <a:t>-3</a:t>
            </a:r>
            <a:r>
              <a:rPr lang="en-US" b="1" dirty="0">
                <a:ea typeface="Times New Roman" panose="02020603050405020304" pitchFamily="18" charset="0"/>
                <a:cs typeface="Verdana" panose="020B0604030504040204" pitchFamily="34" charset="0"/>
              </a:rPr>
              <a:t> to </a:t>
            </a:r>
            <a:r>
              <a:rPr lang="en-US" b="1" dirty="0">
                <a:highlight>
                  <a:srgbClr val="FFFF00"/>
                </a:highlight>
                <a:ea typeface="Times New Roman" panose="02020603050405020304" pitchFamily="18" charset="0"/>
                <a:cs typeface="Verdana" panose="020B0604030504040204" pitchFamily="34" charset="0"/>
              </a:rPr>
              <a:t>compaction by the timber harvesting equipment used during the tree thinning </a:t>
            </a:r>
            <a:r>
              <a:rPr lang="en-US" b="1" dirty="0">
                <a:ea typeface="Times New Roman" panose="02020603050405020304" pitchFamily="18" charset="0"/>
                <a:cs typeface="Verdana" panose="020B0604030504040204" pitchFamily="34" charset="0"/>
              </a:rPr>
              <a:t>operation</a:t>
            </a:r>
          </a:p>
        </p:txBody>
      </p:sp>
      <p:sp>
        <p:nvSpPr>
          <p:cNvPr id="9" name="TextBox 8">
            <a:extLst>
              <a:ext uri="{FF2B5EF4-FFF2-40B4-BE49-F238E27FC236}">
                <a16:creationId xmlns:a16="http://schemas.microsoft.com/office/drawing/2014/main" id="{54A9A37E-0F77-7D28-1CEE-C38F0B431FFE}"/>
              </a:ext>
            </a:extLst>
          </p:cNvPr>
          <p:cNvSpPr txBox="1"/>
          <p:nvPr/>
        </p:nvSpPr>
        <p:spPr>
          <a:xfrm>
            <a:off x="176980" y="5931342"/>
            <a:ext cx="9095630" cy="461665"/>
          </a:xfrm>
          <a:prstGeom prst="rect">
            <a:avLst/>
          </a:prstGeom>
          <a:noFill/>
        </p:spPr>
        <p:txBody>
          <a:bodyPr wrap="square">
            <a:spAutoFit/>
          </a:bodyPr>
          <a:lstStyle/>
          <a:p>
            <a:r>
              <a:rPr lang="en-US" sz="1200" b="1" err="1">
                <a:ea typeface="Times New Roman" panose="02020603050405020304" pitchFamily="18" charset="0"/>
                <a:cs typeface="Verdana" panose="020B0604030504040204" pitchFamily="34" charset="0"/>
              </a:rPr>
              <a:t>Orefice</a:t>
            </a:r>
            <a:r>
              <a:rPr lang="en-US" sz="1200" b="1">
                <a:ea typeface="Times New Roman" panose="02020603050405020304" pitchFamily="18" charset="0"/>
                <a:cs typeface="Verdana" panose="020B0604030504040204" pitchFamily="34" charset="0"/>
              </a:rPr>
              <a:t>, J., et al. 2017. Agroforestry Systems 91:729-739. DOI 10.1007/s10457-016-0040-y</a:t>
            </a:r>
          </a:p>
          <a:p>
            <a:endParaRPr lang="en-US" sz="120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986547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836022" y="651794"/>
            <a:ext cx="5730279" cy="397764"/>
          </a:xfrm>
        </p:spPr>
        <p:txBody>
          <a:bodyPr/>
          <a:lstStyle/>
          <a:p>
            <a:r>
              <a:rPr lang="en-US" sz="3200" dirty="0"/>
              <a:t>Bulk Density &amp; Structure </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05267" y="1370372"/>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8A8FA5E2-F23E-2FA1-145C-70584024C26D}"/>
              </a:ext>
            </a:extLst>
          </p:cNvPr>
          <p:cNvSpPr txBox="1"/>
          <p:nvPr/>
        </p:nvSpPr>
        <p:spPr>
          <a:xfrm>
            <a:off x="86832" y="1556510"/>
            <a:ext cx="8933465" cy="198515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Stewart et al (2019) found </a:t>
            </a:r>
            <a:r>
              <a:rPr lang="en-US" b="1" dirty="0">
                <a:highlight>
                  <a:srgbClr val="FFFF00"/>
                </a:highlight>
                <a:ea typeface="Times New Roman" panose="02020603050405020304" pitchFamily="18" charset="0"/>
                <a:cs typeface="Verdana" panose="020B0604030504040204" pitchFamily="34" charset="0"/>
              </a:rPr>
              <a:t>no difference in BD to a depth of 30 cm </a:t>
            </a:r>
            <a:r>
              <a:rPr lang="en-US" b="1" dirty="0">
                <a:ea typeface="Times New Roman" panose="02020603050405020304" pitchFamily="18" charset="0"/>
                <a:cs typeface="Verdana" panose="020B0604030504040204" pitchFamily="34" charset="0"/>
              </a:rPr>
              <a:t>between forest, pasture, or hardwood/orchard grass silvopasture soils in New Hampshire</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Lack of differences were </a:t>
            </a:r>
            <a:r>
              <a:rPr lang="en-US" b="1" dirty="0">
                <a:highlight>
                  <a:srgbClr val="FFFF00"/>
                </a:highlight>
                <a:ea typeface="Times New Roman" panose="02020603050405020304" pitchFamily="18" charset="0"/>
                <a:cs typeface="Verdana" panose="020B0604030504040204" pitchFamily="34" charset="0"/>
              </a:rPr>
              <a:t>possibly due to the fine sandy loam texture </a:t>
            </a:r>
            <a:r>
              <a:rPr lang="en-US" b="1" dirty="0">
                <a:ea typeface="Times New Roman" panose="02020603050405020304" pitchFamily="18" charset="0"/>
                <a:cs typeface="Verdana" panose="020B0604030504040204" pitchFamily="34" charset="0"/>
              </a:rPr>
              <a:t>of the soil</a:t>
            </a:r>
          </a:p>
          <a:p>
            <a:pPr marL="257175" indent="-257175" algn="just">
              <a:buClr>
                <a:schemeClr val="accent1"/>
              </a:buClr>
              <a:buFont typeface="Wingdings" panose="05000000000000000000" pitchFamily="2" charset="2"/>
              <a:buChar char="q"/>
            </a:pPr>
            <a:endParaRPr lang="en-US" sz="1500" b="1" dirty="0">
              <a:ea typeface="Times New Roman" panose="02020603050405020304" pitchFamily="18" charset="0"/>
              <a:cs typeface="Verdana" panose="020B0604030504040204" pitchFamily="34" charset="0"/>
            </a:endParaRPr>
          </a:p>
        </p:txBody>
      </p:sp>
      <p:sp>
        <p:nvSpPr>
          <p:cNvPr id="6" name="TextBox 5">
            <a:extLst>
              <a:ext uri="{FF2B5EF4-FFF2-40B4-BE49-F238E27FC236}">
                <a16:creationId xmlns:a16="http://schemas.microsoft.com/office/drawing/2014/main" id="{199D3386-713C-E885-D305-7E6068F7BF78}"/>
              </a:ext>
            </a:extLst>
          </p:cNvPr>
          <p:cNvSpPr txBox="1"/>
          <p:nvPr/>
        </p:nvSpPr>
        <p:spPr>
          <a:xfrm>
            <a:off x="123703" y="3287862"/>
            <a:ext cx="7913318" cy="461665"/>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Stewart, A., A. et al. 2019. Agroforestry Systems </a:t>
            </a:r>
            <a:r>
              <a:rPr lang="en-US" sz="1200" b="1" u="sng" dirty="0">
                <a:solidFill>
                  <a:srgbClr val="0000FF"/>
                </a:solidFill>
                <a:ea typeface="Times New Roman" panose="02020603050405020304" pitchFamily="18" charset="0"/>
                <a:cs typeface="Verdana" panose="020B0604030504040204" pitchFamily="34" charset="0"/>
                <a:hlinkClick r:id="rId3"/>
              </a:rPr>
              <a:t>https://doi.org/10.1007/s10457-019-00454-9</a:t>
            </a:r>
            <a:endParaRPr lang="en-US" sz="1200" b="1" u="sng" dirty="0">
              <a:solidFill>
                <a:srgbClr val="0000FF"/>
              </a:solidFill>
              <a:ea typeface="Times New Roman" panose="02020603050405020304" pitchFamily="18" charset="0"/>
              <a:cs typeface="Verdana" panose="020B0604030504040204" pitchFamily="34" charset="0"/>
            </a:endParaRPr>
          </a:p>
          <a:p>
            <a:endParaRPr lang="en-US" sz="1200" b="1" dirty="0">
              <a:ea typeface="Times New Roman" panose="02020603050405020304" pitchFamily="18" charset="0"/>
              <a:cs typeface="Verdana" panose="020B0604030504040204" pitchFamily="34" charset="0"/>
            </a:endParaRPr>
          </a:p>
        </p:txBody>
      </p:sp>
      <p:sp>
        <p:nvSpPr>
          <p:cNvPr id="5" name="TextBox 4">
            <a:extLst>
              <a:ext uri="{FF2B5EF4-FFF2-40B4-BE49-F238E27FC236}">
                <a16:creationId xmlns:a16="http://schemas.microsoft.com/office/drawing/2014/main" id="{A4127658-16A8-457E-0528-95D822F66711}"/>
              </a:ext>
            </a:extLst>
          </p:cNvPr>
          <p:cNvSpPr txBox="1"/>
          <p:nvPr/>
        </p:nvSpPr>
        <p:spPr>
          <a:xfrm>
            <a:off x="195416" y="3928329"/>
            <a:ext cx="8753168" cy="2308324"/>
          </a:xfrm>
          <a:prstGeom prst="rect">
            <a:avLst/>
          </a:prstGeom>
          <a:noFill/>
          <a:ln w="38100">
            <a:solidFill>
              <a:schemeClr val="accent1"/>
            </a:solidFill>
          </a:ln>
        </p:spPr>
        <p:txBody>
          <a:bodyPr wrap="square">
            <a:spAutoFit/>
          </a:bodyPr>
          <a:lstStyle/>
          <a:p>
            <a:pPr marL="257175" indent="-257175">
              <a:buClr>
                <a:schemeClr val="accent1"/>
              </a:buClr>
              <a:buSzPct val="150000"/>
              <a:buFont typeface="Wingdings" panose="05000000000000000000" pitchFamily="2" charset="2"/>
              <a:buChar char="ü"/>
            </a:pPr>
            <a:r>
              <a:rPr lang="en-US" b="1" dirty="0">
                <a:ea typeface="Times New Roman" panose="02020603050405020304" pitchFamily="18" charset="0"/>
                <a:cs typeface="Verdana" panose="020B0604030504040204" pitchFamily="34" charset="0"/>
              </a:rPr>
              <a:t>Due to the number and distribution of trees in silvopastures, grazing is more uniform, trails more dispersed, and animals less likely to concentrate for shade (summer) or shelter (winter) thereby reducing areas of high soil compaction from animal treading</a:t>
            </a:r>
          </a:p>
          <a:p>
            <a:pPr marL="257175" indent="-257175">
              <a:buClr>
                <a:schemeClr val="accent1"/>
              </a:buClr>
              <a:buSzPct val="150000"/>
              <a:buFont typeface="Wingdings" panose="05000000000000000000" pitchFamily="2" charset="2"/>
              <a:buChar char="ü"/>
            </a:pPr>
            <a:endParaRPr lang="en-US" b="1" dirty="0">
              <a:ea typeface="Times New Roman" panose="02020603050405020304" pitchFamily="18" charset="0"/>
              <a:cs typeface="Verdana" panose="020B0604030504040204" pitchFamily="34" charset="0"/>
            </a:endParaRPr>
          </a:p>
          <a:p>
            <a:pPr marL="257175" indent="-257175">
              <a:buClr>
                <a:schemeClr val="accent1"/>
              </a:buClr>
              <a:buSzPct val="150000"/>
              <a:buFont typeface="Wingdings" panose="05000000000000000000" pitchFamily="2" charset="2"/>
              <a:buChar char="ü"/>
            </a:pPr>
            <a:r>
              <a:rPr lang="en-US" b="1" dirty="0">
                <a:ea typeface="Times New Roman" panose="02020603050405020304" pitchFamily="18" charset="0"/>
                <a:cs typeface="Verdana" panose="020B0604030504040204" pitchFamily="34" charset="0"/>
              </a:rPr>
              <a:t>A leaf litter layer and large tree roots near the soil surface may buffer some of the livestock treading, although excessive treading can also harm the tree roots</a:t>
            </a:r>
          </a:p>
        </p:txBody>
      </p:sp>
    </p:spTree>
    <p:extLst>
      <p:ext uri="{BB962C8B-B14F-4D97-AF65-F5344CB8AC3E}">
        <p14:creationId xmlns:p14="http://schemas.microsoft.com/office/powerpoint/2010/main" val="399292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299" y="1451021"/>
            <a:ext cx="6923760" cy="397764"/>
          </a:xfrm>
        </p:spPr>
        <p:txBody>
          <a:bodyPr/>
          <a:lstStyle/>
          <a:p>
            <a:r>
              <a:rPr lang="en-US"/>
              <a:t>Infiltration and Water Retention</a:t>
            </a:r>
          </a:p>
        </p:txBody>
      </p:sp>
      <p:pic>
        <p:nvPicPr>
          <p:cNvPr id="4" name="Picture 3" descr="Table describing the infiltration and water retention indicators for physical soil health.">
            <a:extLst>
              <a:ext uri="{FF2B5EF4-FFF2-40B4-BE49-F238E27FC236}">
                <a16:creationId xmlns:a16="http://schemas.microsoft.com/office/drawing/2014/main" id="{86DA8D57-B7FC-D416-6440-F62AA76CB3F6}"/>
              </a:ext>
            </a:extLst>
          </p:cNvPr>
          <p:cNvPicPr>
            <a:picLocks noChangeAspect="1"/>
          </p:cNvPicPr>
          <p:nvPr/>
        </p:nvPicPr>
        <p:blipFill>
          <a:blip r:embed="rId3"/>
          <a:stretch>
            <a:fillRect/>
          </a:stretch>
        </p:blipFill>
        <p:spPr>
          <a:xfrm>
            <a:off x="114299" y="2154235"/>
            <a:ext cx="8915400" cy="2523227"/>
          </a:xfrm>
          <a:prstGeom prst="rect">
            <a:avLst/>
          </a:prstGeom>
        </p:spPr>
      </p:pic>
    </p:spTree>
    <p:extLst>
      <p:ext uri="{BB962C8B-B14F-4D97-AF65-F5344CB8AC3E}">
        <p14:creationId xmlns:p14="http://schemas.microsoft.com/office/powerpoint/2010/main" val="1480659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390768" y="633811"/>
            <a:ext cx="6668053" cy="397764"/>
          </a:xfrm>
        </p:spPr>
        <p:txBody>
          <a:bodyPr/>
          <a:lstStyle/>
          <a:p>
            <a:r>
              <a:rPr lang="en-US" sz="3200" dirty="0"/>
              <a:t>Infiltration &amp; Water Retention</a:t>
            </a:r>
          </a:p>
        </p:txBody>
      </p:sp>
      <p:cxnSp>
        <p:nvCxnSpPr>
          <p:cNvPr id="4" name="Straight Connector 3">
            <a:extLst>
              <a:ext uri="{FF2B5EF4-FFF2-40B4-BE49-F238E27FC236}">
                <a16:creationId xmlns:a16="http://schemas.microsoft.com/office/drawing/2014/main" id="{6E2BCDA5-1EDB-D9BA-90DE-3D00DEAF3757}"/>
              </a:ext>
              <a:ext uri="{C183D7F6-B498-43B3-948B-1728B52AA6E4}">
                <adec:decorative xmlns:adec="http://schemas.microsoft.com/office/drawing/2017/decorative" val="1"/>
              </a:ext>
            </a:extLst>
          </p:cNvPr>
          <p:cNvCxnSpPr>
            <a:cxnSpLocks/>
          </p:cNvCxnSpPr>
          <p:nvPr/>
        </p:nvCxnSpPr>
        <p:spPr>
          <a:xfrm>
            <a:off x="127204" y="1380204"/>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6832430-1397-CA81-A399-179B991FD14A}"/>
              </a:ext>
            </a:extLst>
          </p:cNvPr>
          <p:cNvSpPr txBox="1"/>
          <p:nvPr/>
        </p:nvSpPr>
        <p:spPr>
          <a:xfrm>
            <a:off x="127204" y="1922478"/>
            <a:ext cx="8852720" cy="1754326"/>
          </a:xfrm>
          <a:prstGeom prst="rect">
            <a:avLst/>
          </a:prstGeom>
          <a:noFill/>
        </p:spPr>
        <p:txBody>
          <a:bodyPr wrap="square">
            <a:spAutoFit/>
          </a:bodyPr>
          <a:lstStyle/>
          <a:p>
            <a:pPr marL="214313" indent="-214313">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Sharrow (2007) found that, after 11 years of grazing by sheep, soils in a Douglas-fir/perennial ryegrass-</a:t>
            </a:r>
            <a:r>
              <a:rPr lang="en-US" b="1" dirty="0" err="1">
                <a:ea typeface="Times New Roman" panose="02020603050405020304" pitchFamily="18" charset="0"/>
                <a:cs typeface="Verdana" panose="020B0604030504040204" pitchFamily="34" charset="0"/>
              </a:rPr>
              <a:t>subclover</a:t>
            </a:r>
            <a:r>
              <a:rPr lang="en-US" b="1" dirty="0">
                <a:ea typeface="Times New Roman" panose="02020603050405020304" pitchFamily="18" charset="0"/>
                <a:cs typeface="Verdana" panose="020B0604030504040204" pitchFamily="34" charset="0"/>
              </a:rPr>
              <a:t> </a:t>
            </a:r>
            <a:r>
              <a:rPr lang="en-US" b="1" dirty="0">
                <a:highlight>
                  <a:srgbClr val="FFFF00"/>
                </a:highlight>
                <a:ea typeface="Times New Roman" panose="02020603050405020304" pitchFamily="18" charset="0"/>
                <a:cs typeface="Verdana" panose="020B0604030504040204" pitchFamily="34" charset="0"/>
              </a:rPr>
              <a:t>silvopasture have 38% lower infiltration</a:t>
            </a:r>
            <a:r>
              <a:rPr lang="en-US" b="1" dirty="0">
                <a:highlight>
                  <a:srgbClr val="FFFF00"/>
                </a:highlight>
                <a:ea typeface="Calibri" panose="020F0502020204030204" pitchFamily="34" charset="0"/>
                <a:cs typeface="Verdana" panose="020B0604030504040204" pitchFamily="34" charset="0"/>
              </a:rPr>
              <a:t> </a:t>
            </a:r>
            <a:r>
              <a:rPr lang="en-US" b="1" dirty="0">
                <a:ea typeface="Times New Roman" panose="02020603050405020304" pitchFamily="18" charset="0"/>
                <a:cs typeface="Verdana" panose="020B0604030504040204" pitchFamily="34" charset="0"/>
              </a:rPr>
              <a:t>as compared to ungrazed forest in Oregon</a:t>
            </a:r>
          </a:p>
          <a:p>
            <a:pPr marL="214313" indent="-214313">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14313" indent="-214313">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These properties of the </a:t>
            </a:r>
            <a:r>
              <a:rPr lang="en-US" b="1" dirty="0">
                <a:highlight>
                  <a:srgbClr val="FFFF00"/>
                </a:highlight>
                <a:ea typeface="Times New Roman" panose="02020603050405020304" pitchFamily="18" charset="0"/>
                <a:cs typeface="Verdana" panose="020B0604030504040204" pitchFamily="34" charset="0"/>
              </a:rPr>
              <a:t>silvopasture soils were comparable to the forest soils two years after grazing ceased</a:t>
            </a:r>
          </a:p>
        </p:txBody>
      </p:sp>
      <p:sp>
        <p:nvSpPr>
          <p:cNvPr id="9" name="TextBox 8">
            <a:extLst>
              <a:ext uri="{FF2B5EF4-FFF2-40B4-BE49-F238E27FC236}">
                <a16:creationId xmlns:a16="http://schemas.microsoft.com/office/drawing/2014/main" id="{54A9A37E-0F77-7D28-1CEE-C38F0B431FFE}"/>
              </a:ext>
            </a:extLst>
          </p:cNvPr>
          <p:cNvSpPr txBox="1"/>
          <p:nvPr/>
        </p:nvSpPr>
        <p:spPr>
          <a:xfrm>
            <a:off x="176979" y="5993356"/>
            <a:ext cx="9095630" cy="461665"/>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Sharrow, S. H. 2007. Agroforestry Systems 71:215–223. DOI 10.1007/s10457-007-9083-4</a:t>
            </a:r>
          </a:p>
          <a:p>
            <a:endParaRPr lang="en-US" sz="1200"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415624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114300" y="553187"/>
            <a:ext cx="8857508" cy="397764"/>
          </a:xfrm>
        </p:spPr>
        <p:txBody>
          <a:bodyPr/>
          <a:lstStyle/>
          <a:p>
            <a:pPr algn="ctr"/>
            <a:r>
              <a:rPr lang="en-US" sz="3200" dirty="0"/>
              <a:t>Infiltration &amp; Water  Retention</a:t>
            </a:r>
          </a:p>
        </p:txBody>
      </p:sp>
      <p:pic>
        <p:nvPicPr>
          <p:cNvPr id="7" name="Picture 6">
            <a:extLst>
              <a:ext uri="{FF2B5EF4-FFF2-40B4-BE49-F238E27FC236}">
                <a16:creationId xmlns:a16="http://schemas.microsoft.com/office/drawing/2014/main" id="{479614F4-A9B3-C5C2-F881-663CAA6B92E6}"/>
              </a:ext>
              <a:ext uri="{C183D7F6-B498-43B3-948B-1728B52AA6E4}">
                <adec:decorative xmlns:adec="http://schemas.microsoft.com/office/drawing/2017/decorative" val="1"/>
              </a:ext>
            </a:extLst>
          </p:cNvPr>
          <p:cNvPicPr>
            <a:picLocks noChangeAspect="1"/>
          </p:cNvPicPr>
          <p:nvPr/>
        </p:nvPicPr>
        <p:blipFill>
          <a:blip r:embed="rId3"/>
          <a:srcRect r="3389"/>
          <a:stretch/>
        </p:blipFill>
        <p:spPr>
          <a:xfrm>
            <a:off x="5576604" y="1237203"/>
            <a:ext cx="3445422" cy="4608176"/>
          </a:xfrm>
          <a:prstGeom prst="rect">
            <a:avLst/>
          </a:prstGeom>
        </p:spPr>
      </p:pic>
      <p:sp>
        <p:nvSpPr>
          <p:cNvPr id="10" name="TextBox 9">
            <a:extLst>
              <a:ext uri="{FF2B5EF4-FFF2-40B4-BE49-F238E27FC236}">
                <a16:creationId xmlns:a16="http://schemas.microsoft.com/office/drawing/2014/main" id="{39CC8073-7B23-2CDD-1E7D-14A7B502C722}"/>
              </a:ext>
              <a:ext uri="{C183D7F6-B498-43B3-948B-1728B52AA6E4}">
                <adec:decorative xmlns:adec="http://schemas.microsoft.com/office/drawing/2017/decorative" val="1"/>
              </a:ext>
            </a:extLst>
          </p:cNvPr>
          <p:cNvSpPr txBox="1"/>
          <p:nvPr/>
        </p:nvSpPr>
        <p:spPr>
          <a:xfrm rot="16200000">
            <a:off x="5681616" y="5081694"/>
            <a:ext cx="145233" cy="103875"/>
          </a:xfrm>
          <a:prstGeom prst="rect">
            <a:avLst/>
          </a:prstGeom>
          <a:solidFill>
            <a:schemeClr val="bg1"/>
          </a:solidFill>
        </p:spPr>
        <p:txBody>
          <a:bodyPr wrap="none" lIns="0" tIns="0" rIns="34290" bIns="0" rtlCol="0">
            <a:spAutoFit/>
          </a:bodyPr>
          <a:lstStyle/>
          <a:p>
            <a:r>
              <a:rPr lang="en-US" sz="675" b="1" dirty="0"/>
              <a:t>30</a:t>
            </a:r>
          </a:p>
        </p:txBody>
      </p:sp>
      <p:sp>
        <p:nvSpPr>
          <p:cNvPr id="11" name="TextBox 10">
            <a:extLst>
              <a:ext uri="{FF2B5EF4-FFF2-40B4-BE49-F238E27FC236}">
                <a16:creationId xmlns:a16="http://schemas.microsoft.com/office/drawing/2014/main" id="{B9B0472F-0A58-8A01-1F39-C492B2639728}"/>
              </a:ext>
              <a:ext uri="{C183D7F6-B498-43B3-948B-1728B52AA6E4}">
                <adec:decorative xmlns:adec="http://schemas.microsoft.com/office/drawing/2017/decorative" val="1"/>
              </a:ext>
            </a:extLst>
          </p:cNvPr>
          <p:cNvSpPr txBox="1"/>
          <p:nvPr/>
        </p:nvSpPr>
        <p:spPr>
          <a:xfrm>
            <a:off x="6052987" y="5611676"/>
            <a:ext cx="2768707" cy="196208"/>
          </a:xfrm>
          <a:prstGeom prst="rect">
            <a:avLst/>
          </a:prstGeom>
          <a:solidFill>
            <a:schemeClr val="bg1"/>
          </a:solidFill>
        </p:spPr>
        <p:txBody>
          <a:bodyPr wrap="none" rtlCol="0">
            <a:spAutoFit/>
          </a:bodyPr>
          <a:lstStyle/>
          <a:p>
            <a:r>
              <a:rPr lang="en-US" sz="675" b="1"/>
              <a:t>Organic Dairy Research Farm                North Branch Farm</a:t>
            </a:r>
          </a:p>
        </p:txBody>
      </p:sp>
      <p:sp>
        <p:nvSpPr>
          <p:cNvPr id="6" name="TextBox 5">
            <a:extLst>
              <a:ext uri="{FF2B5EF4-FFF2-40B4-BE49-F238E27FC236}">
                <a16:creationId xmlns:a16="http://schemas.microsoft.com/office/drawing/2014/main" id="{0503444F-79E7-BD99-2323-12C15C9065B7}"/>
              </a:ext>
              <a:ext uri="{C183D7F6-B498-43B3-948B-1728B52AA6E4}">
                <adec:decorative xmlns:adec="http://schemas.microsoft.com/office/drawing/2017/decorative" val="1"/>
              </a:ext>
            </a:extLst>
          </p:cNvPr>
          <p:cNvSpPr txBox="1"/>
          <p:nvPr/>
        </p:nvSpPr>
        <p:spPr>
          <a:xfrm>
            <a:off x="114300" y="1160932"/>
            <a:ext cx="5236404" cy="4524315"/>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sz="1600" b="1" dirty="0">
                <a:ea typeface="Times New Roman" panose="02020603050405020304" pitchFamily="18" charset="0"/>
                <a:cs typeface="Verdana" panose="020B0604030504040204" pitchFamily="34" charset="0"/>
              </a:rPr>
              <a:t>Stewart et al (2019) found few significant differences in surface infiltration or saturated hydraulic conductivity (</a:t>
            </a:r>
            <a:r>
              <a:rPr lang="en-US" sz="1600" b="1" dirty="0" err="1">
                <a:ea typeface="Times New Roman" panose="02020603050405020304" pitchFamily="18" charset="0"/>
                <a:cs typeface="Verdana" panose="020B0604030504040204" pitchFamily="34" charset="0"/>
              </a:rPr>
              <a:t>K</a:t>
            </a:r>
            <a:r>
              <a:rPr lang="en-US" sz="1600" b="1" baseline="-25000" dirty="0" err="1">
                <a:ea typeface="Times New Roman" panose="02020603050405020304" pitchFamily="18" charset="0"/>
                <a:cs typeface="Verdana" panose="020B0604030504040204" pitchFamily="34" charset="0"/>
              </a:rPr>
              <a:t>sat</a:t>
            </a:r>
            <a:r>
              <a:rPr lang="en-US" sz="1600" b="1" dirty="0">
                <a:ea typeface="Times New Roman" panose="02020603050405020304" pitchFamily="18" charset="0"/>
                <a:cs typeface="Verdana" panose="020B0604030504040204" pitchFamily="34" charset="0"/>
              </a:rPr>
              <a:t>) at 15 or 30 cm depths between forest, pasture, or hardwood/orchard grass silvopasture soils in New Hampshire. </a:t>
            </a:r>
          </a:p>
          <a:p>
            <a:pPr marL="214313" indent="-214313">
              <a:buClr>
                <a:schemeClr val="accent1"/>
              </a:buClr>
              <a:buFont typeface="Wingdings" panose="05000000000000000000" pitchFamily="2" charset="2"/>
              <a:buChar char="q"/>
            </a:pPr>
            <a:endParaRPr lang="en-US" sz="1600"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sz="1600" b="1" dirty="0">
                <a:ea typeface="Times New Roman" panose="02020603050405020304" pitchFamily="18" charset="0"/>
                <a:cs typeface="Verdana" panose="020B0604030504040204" pitchFamily="34" charset="0"/>
              </a:rPr>
              <a:t>There was a </a:t>
            </a:r>
            <a:r>
              <a:rPr lang="en-US" sz="1600" b="1" dirty="0">
                <a:highlight>
                  <a:srgbClr val="FFFF00"/>
                </a:highlight>
                <a:ea typeface="Times New Roman" panose="02020603050405020304" pitchFamily="18" charset="0"/>
                <a:cs typeface="Verdana" panose="020B0604030504040204" pitchFamily="34" charset="0"/>
              </a:rPr>
              <a:t>weak positive correlation between </a:t>
            </a:r>
            <a:r>
              <a:rPr lang="en-US" sz="1600" b="1" dirty="0" err="1">
                <a:highlight>
                  <a:srgbClr val="FFFF00"/>
                </a:highlight>
                <a:ea typeface="Times New Roman" panose="02020603050405020304" pitchFamily="18" charset="0"/>
                <a:cs typeface="Verdana" panose="020B0604030504040204" pitchFamily="34" charset="0"/>
              </a:rPr>
              <a:t>K</a:t>
            </a:r>
            <a:r>
              <a:rPr lang="en-US" sz="1600" b="1" baseline="-25000" dirty="0" err="1">
                <a:highlight>
                  <a:srgbClr val="FFFF00"/>
                </a:highlight>
                <a:ea typeface="Times New Roman" panose="02020603050405020304" pitchFamily="18" charset="0"/>
                <a:cs typeface="Verdana" panose="020B0604030504040204" pitchFamily="34" charset="0"/>
              </a:rPr>
              <a:t>sat</a:t>
            </a:r>
            <a:r>
              <a:rPr lang="en-US" sz="1600" b="1" dirty="0">
                <a:highlight>
                  <a:srgbClr val="FFFF00"/>
                </a:highlight>
                <a:ea typeface="Times New Roman" panose="02020603050405020304" pitchFamily="18" charset="0"/>
                <a:cs typeface="Verdana" panose="020B0604030504040204" pitchFamily="34" charset="0"/>
              </a:rPr>
              <a:t> at 15 cm and proximity to trees in the silvopasture</a:t>
            </a:r>
            <a:r>
              <a:rPr lang="en-US" sz="1600" b="1" dirty="0">
                <a:ea typeface="Times New Roman" panose="02020603050405020304" pitchFamily="18" charset="0"/>
                <a:cs typeface="Verdana" panose="020B0604030504040204" pitchFamily="34" charset="0"/>
              </a:rPr>
              <a:t>. </a:t>
            </a:r>
          </a:p>
          <a:p>
            <a:pPr marL="257175" indent="-257175">
              <a:buClr>
                <a:schemeClr val="accent1"/>
              </a:buClr>
              <a:buFont typeface="Wingdings" panose="05000000000000000000" pitchFamily="2" charset="2"/>
              <a:buChar char="q"/>
            </a:pPr>
            <a:endParaRPr lang="en-US" sz="1600"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sz="1600" b="1" dirty="0">
                <a:highlight>
                  <a:srgbClr val="FFFF00"/>
                </a:highlight>
                <a:ea typeface="Times New Roman" panose="02020603050405020304" pitchFamily="18" charset="0"/>
                <a:cs typeface="Verdana" panose="020B0604030504040204" pitchFamily="34" charset="0"/>
              </a:rPr>
              <a:t>Higher infiltration beneath tree canopies is attributed to the tree canopy and litter layer protecting the soil surface </a:t>
            </a:r>
            <a:r>
              <a:rPr lang="en-US" sz="1600" b="1" dirty="0">
                <a:ea typeface="Times New Roman" panose="02020603050405020304" pitchFamily="18" charset="0"/>
                <a:cs typeface="Verdana" panose="020B0604030504040204" pitchFamily="34" charset="0"/>
              </a:rPr>
              <a:t>from raindrop impact, strong, stable soil structure, and broad pore size distribution due to the activity of meso- and macrofauna (Binkley and Fisher, 2020). </a:t>
            </a:r>
          </a:p>
        </p:txBody>
      </p:sp>
      <p:sp>
        <p:nvSpPr>
          <p:cNvPr id="12" name="TextBox 11">
            <a:extLst>
              <a:ext uri="{FF2B5EF4-FFF2-40B4-BE49-F238E27FC236}">
                <a16:creationId xmlns:a16="http://schemas.microsoft.com/office/drawing/2014/main" id="{26205BCB-081D-7157-5671-5FB0AE5B9B26}"/>
              </a:ext>
              <a:ext uri="{C183D7F6-B498-43B3-948B-1728B52AA6E4}">
                <adec:decorative xmlns:adec="http://schemas.microsoft.com/office/drawing/2017/decorative" val="1"/>
              </a:ext>
            </a:extLst>
          </p:cNvPr>
          <p:cNvSpPr txBox="1"/>
          <p:nvPr/>
        </p:nvSpPr>
        <p:spPr>
          <a:xfrm>
            <a:off x="192431" y="5845379"/>
            <a:ext cx="8214150" cy="761747"/>
          </a:xfrm>
          <a:prstGeom prst="rect">
            <a:avLst/>
          </a:prstGeom>
          <a:noFill/>
        </p:spPr>
        <p:txBody>
          <a:bodyPr wrap="square">
            <a:spAutoFit/>
          </a:bodyPr>
          <a:lstStyle/>
          <a:p>
            <a:r>
              <a:rPr lang="en-US" sz="1050" b="1" dirty="0">
                <a:ea typeface="Times New Roman" panose="02020603050405020304" pitchFamily="18" charset="0"/>
                <a:cs typeface="Verdana" panose="020B0604030504040204" pitchFamily="34" charset="0"/>
              </a:rPr>
              <a:t>Stewart, A., et al. 2019.  Agroforestry Systems </a:t>
            </a:r>
            <a:r>
              <a:rPr lang="en-US" sz="1050" b="1" u="sng" dirty="0">
                <a:solidFill>
                  <a:srgbClr val="0000FF"/>
                </a:solidFill>
                <a:ea typeface="Times New Roman" panose="02020603050405020304" pitchFamily="18" charset="0"/>
                <a:cs typeface="Verdana" panose="020B0604030504040204" pitchFamily="34" charset="0"/>
                <a:hlinkClick r:id="rId4"/>
              </a:rPr>
              <a:t>https://doi.org/10.1007/s10457-019-00454-9</a:t>
            </a:r>
            <a:endParaRPr lang="en-US" sz="1050" b="1" u="sng" dirty="0">
              <a:solidFill>
                <a:srgbClr val="0000FF"/>
              </a:solidFill>
              <a:ea typeface="Times New Roman" panose="02020603050405020304" pitchFamily="18" charset="0"/>
              <a:cs typeface="Verdana" panose="020B0604030504040204" pitchFamily="34" charset="0"/>
            </a:endParaRPr>
          </a:p>
          <a:p>
            <a:endParaRPr lang="en-US" sz="1050" b="1" dirty="0">
              <a:ea typeface="Times New Roman" panose="02020603050405020304" pitchFamily="18" charset="0"/>
              <a:cs typeface="Verdana" panose="020B0604030504040204" pitchFamily="34" charset="0"/>
            </a:endParaRPr>
          </a:p>
          <a:p>
            <a:r>
              <a:rPr lang="en-US" sz="1050" b="1" dirty="0">
                <a:ea typeface="Times New Roman" panose="02020603050405020304" pitchFamily="18" charset="0"/>
                <a:cs typeface="Verdana" panose="020B0604030504040204" pitchFamily="34" charset="0"/>
              </a:rPr>
              <a:t>Binkley, D. and R. F. Fisher. 2020. Ecology and management of forest soils.  5</a:t>
            </a:r>
            <a:r>
              <a:rPr lang="en-US" sz="1050" b="1" baseline="30000" dirty="0">
                <a:ea typeface="Times New Roman" panose="02020603050405020304" pitchFamily="18" charset="0"/>
                <a:cs typeface="Verdana" panose="020B0604030504040204" pitchFamily="34" charset="0"/>
              </a:rPr>
              <a:t>th</a:t>
            </a:r>
            <a:r>
              <a:rPr lang="en-US" sz="1050" b="1" dirty="0">
                <a:ea typeface="Times New Roman" panose="02020603050405020304" pitchFamily="18" charset="0"/>
                <a:cs typeface="Verdana" panose="020B0604030504040204" pitchFamily="34" charset="0"/>
              </a:rPr>
              <a:t> Ed. John Wiley and Sons Ltd.</a:t>
            </a:r>
          </a:p>
          <a:p>
            <a:endParaRPr lang="en-US" sz="1200" dirty="0">
              <a:ea typeface="Times New Roman" panose="02020603050405020304" pitchFamily="18" charset="0"/>
              <a:cs typeface="Verdana" panose="020B0604030504040204" pitchFamily="34" charset="0"/>
            </a:endParaRPr>
          </a:p>
        </p:txBody>
      </p:sp>
      <p:cxnSp>
        <p:nvCxnSpPr>
          <p:cNvPr id="8" name="Straight Arrow Connector 7">
            <a:extLst>
              <a:ext uri="{FF2B5EF4-FFF2-40B4-BE49-F238E27FC236}">
                <a16:creationId xmlns:a16="http://schemas.microsoft.com/office/drawing/2014/main" id="{85689A5A-555D-2867-F228-98E95543AB2B}"/>
              </a:ext>
              <a:ext uri="{C183D7F6-B498-43B3-948B-1728B52AA6E4}">
                <adec:decorative xmlns:adec="http://schemas.microsoft.com/office/drawing/2017/decorative" val="1"/>
              </a:ext>
            </a:extLst>
          </p:cNvPr>
          <p:cNvCxnSpPr/>
          <p:nvPr/>
        </p:nvCxnSpPr>
        <p:spPr>
          <a:xfrm>
            <a:off x="5394362" y="3242553"/>
            <a:ext cx="268605"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039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5959" y="1474926"/>
            <a:ext cx="3640046" cy="397764"/>
          </a:xfrm>
        </p:spPr>
        <p:txBody>
          <a:bodyPr/>
          <a:lstStyle/>
          <a:p>
            <a:r>
              <a:rPr lang="en-US"/>
              <a:t>Soil Temperature</a:t>
            </a:r>
          </a:p>
        </p:txBody>
      </p:sp>
      <p:pic>
        <p:nvPicPr>
          <p:cNvPr id="3" name="Picture 2" descr="Table describing the soil temperature indicator of physical soil health.">
            <a:extLst>
              <a:ext uri="{FF2B5EF4-FFF2-40B4-BE49-F238E27FC236}">
                <a16:creationId xmlns:a16="http://schemas.microsoft.com/office/drawing/2014/main" id="{7F857489-2ED1-F546-7D77-C9A92EDE71DB}"/>
              </a:ext>
            </a:extLst>
          </p:cNvPr>
          <p:cNvPicPr>
            <a:picLocks noChangeAspect="1"/>
          </p:cNvPicPr>
          <p:nvPr/>
        </p:nvPicPr>
        <p:blipFill>
          <a:blip r:embed="rId3"/>
          <a:stretch>
            <a:fillRect/>
          </a:stretch>
        </p:blipFill>
        <p:spPr>
          <a:xfrm>
            <a:off x="114300" y="2260120"/>
            <a:ext cx="8915400" cy="1594928"/>
          </a:xfrm>
          <a:prstGeom prst="rect">
            <a:avLst/>
          </a:prstGeom>
        </p:spPr>
      </p:pic>
    </p:spTree>
    <p:extLst>
      <p:ext uri="{BB962C8B-B14F-4D97-AF65-F5344CB8AC3E}">
        <p14:creationId xmlns:p14="http://schemas.microsoft.com/office/powerpoint/2010/main" val="10050347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4071349" y="1078380"/>
            <a:ext cx="4399159" cy="397764"/>
          </a:xfrm>
        </p:spPr>
        <p:txBody>
          <a:bodyPr/>
          <a:lstStyle/>
          <a:p>
            <a:r>
              <a:rPr lang="en-US" sz="3200" dirty="0"/>
              <a:t>Soil Temperature 2</a:t>
            </a:r>
          </a:p>
        </p:txBody>
      </p:sp>
      <p:cxnSp>
        <p:nvCxnSpPr>
          <p:cNvPr id="5" name="Straight Connector 4">
            <a:extLst>
              <a:ext uri="{FF2B5EF4-FFF2-40B4-BE49-F238E27FC236}">
                <a16:creationId xmlns:a16="http://schemas.microsoft.com/office/drawing/2014/main" id="{5E6E618B-C40D-EA44-6A0B-76084A09CFF3}"/>
              </a:ext>
              <a:ext uri="{C183D7F6-B498-43B3-948B-1728B52AA6E4}">
                <adec:decorative xmlns:adec="http://schemas.microsoft.com/office/drawing/2017/decorative" val="1"/>
              </a:ext>
            </a:extLst>
          </p:cNvPr>
          <p:cNvCxnSpPr>
            <a:cxnSpLocks/>
          </p:cNvCxnSpPr>
          <p:nvPr/>
        </p:nvCxnSpPr>
        <p:spPr>
          <a:xfrm>
            <a:off x="3490406" y="1807907"/>
            <a:ext cx="5420033"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descr="Photo of a tree row in a silvopasture with shade under the trees.">
            <a:extLst>
              <a:ext uri="{FF2B5EF4-FFF2-40B4-BE49-F238E27FC236}">
                <a16:creationId xmlns:a16="http://schemas.microsoft.com/office/drawing/2014/main" id="{4BD126F7-250E-9C9A-3C2B-7C01B507BB74}"/>
              </a:ext>
            </a:extLst>
          </p:cNvPr>
          <p:cNvPicPr>
            <a:picLocks noChangeAspect="1"/>
          </p:cNvPicPr>
          <p:nvPr/>
        </p:nvPicPr>
        <p:blipFill>
          <a:blip r:embed="rId3"/>
          <a:stretch>
            <a:fillRect/>
          </a:stretch>
        </p:blipFill>
        <p:spPr>
          <a:xfrm>
            <a:off x="233561" y="1355968"/>
            <a:ext cx="3097468" cy="4117748"/>
          </a:xfrm>
          <a:prstGeom prst="rect">
            <a:avLst/>
          </a:prstGeom>
        </p:spPr>
      </p:pic>
      <p:sp>
        <p:nvSpPr>
          <p:cNvPr id="4" name="TextBox 3">
            <a:extLst>
              <a:ext uri="{FF2B5EF4-FFF2-40B4-BE49-F238E27FC236}">
                <a16:creationId xmlns:a16="http://schemas.microsoft.com/office/drawing/2014/main" id="{F101D85F-B458-17FD-0050-53A1E5845C73}"/>
              </a:ext>
            </a:extLst>
          </p:cNvPr>
          <p:cNvSpPr txBox="1"/>
          <p:nvPr/>
        </p:nvSpPr>
        <p:spPr>
          <a:xfrm>
            <a:off x="3631418" y="2073879"/>
            <a:ext cx="5279021" cy="3139321"/>
          </a:xfrm>
          <a:prstGeom prst="rect">
            <a:avLst/>
          </a:prstGeom>
          <a:noFill/>
        </p:spPr>
        <p:txBody>
          <a:bodyPr wrap="square">
            <a:spAutoFit/>
          </a:bodyPr>
          <a:lstStyle/>
          <a:p>
            <a:pPr marL="257175" indent="-257175">
              <a:buClr>
                <a:schemeClr val="accent1"/>
              </a:buClr>
              <a:buSzPct val="150000"/>
              <a:buFont typeface="Wingdings" panose="05000000000000000000" pitchFamily="2" charset="2"/>
              <a:buChar char="ü"/>
            </a:pPr>
            <a:r>
              <a:rPr lang="en-US" b="1" dirty="0">
                <a:ea typeface="Times New Roman" panose="02020603050405020304" pitchFamily="18" charset="0"/>
                <a:cs typeface="Verdana" panose="020B0604030504040204" pitchFamily="34" charset="0"/>
              </a:rPr>
              <a:t>Shade from trees will move across the forage canopy over the course of the day (varies by row orientation)</a:t>
            </a:r>
          </a:p>
          <a:p>
            <a:pPr marL="257175" indent="-257175">
              <a:buClr>
                <a:schemeClr val="accent1"/>
              </a:buClr>
              <a:buSzPct val="150000"/>
              <a:buFont typeface="Wingdings" panose="05000000000000000000" pitchFamily="2" charset="2"/>
              <a:buChar char="ü"/>
            </a:pPr>
            <a:endParaRPr lang="en-US" b="1" dirty="0">
              <a:ea typeface="Times New Roman" panose="02020603050405020304" pitchFamily="18" charset="0"/>
              <a:cs typeface="Verdana" panose="020B0604030504040204" pitchFamily="34" charset="0"/>
            </a:endParaRPr>
          </a:p>
          <a:p>
            <a:pPr marL="257175" indent="-257175">
              <a:buClr>
                <a:schemeClr val="accent1"/>
              </a:buClr>
              <a:buSzPct val="150000"/>
              <a:buFont typeface="Wingdings" panose="05000000000000000000" pitchFamily="2" charset="2"/>
              <a:buChar char="ü"/>
            </a:pPr>
            <a:r>
              <a:rPr lang="en-US" b="1" dirty="0">
                <a:ea typeface="Times New Roman" panose="02020603050405020304" pitchFamily="18" charset="0"/>
                <a:cs typeface="Verdana" panose="020B0604030504040204" pitchFamily="34" charset="0"/>
              </a:rPr>
              <a:t>Thin tree stand and/or prune lower branches to move shade away from trunk</a:t>
            </a:r>
          </a:p>
          <a:p>
            <a:pPr marL="257175" indent="-257175">
              <a:buClr>
                <a:schemeClr val="accent1"/>
              </a:buClr>
              <a:buSzPct val="150000"/>
              <a:buFont typeface="Wingdings" panose="05000000000000000000" pitchFamily="2" charset="2"/>
              <a:buChar char="ü"/>
            </a:pPr>
            <a:endParaRPr lang="en-US" b="1" dirty="0">
              <a:ea typeface="Times New Roman" panose="02020603050405020304" pitchFamily="18" charset="0"/>
              <a:cs typeface="Verdana" panose="020B0604030504040204" pitchFamily="34" charset="0"/>
            </a:endParaRPr>
          </a:p>
          <a:p>
            <a:pPr marL="257175" indent="-257175">
              <a:buClr>
                <a:schemeClr val="accent1"/>
              </a:buClr>
              <a:buSzPct val="150000"/>
              <a:buFont typeface="Wingdings" panose="05000000000000000000" pitchFamily="2" charset="2"/>
              <a:buChar char="ü"/>
            </a:pPr>
            <a:r>
              <a:rPr lang="en-US" b="1" dirty="0">
                <a:ea typeface="Times New Roman" panose="02020603050405020304" pitchFamily="18" charset="0"/>
                <a:cs typeface="Verdana" panose="020B0604030504040204" pitchFamily="34" charset="0"/>
              </a:rPr>
              <a:t>Areas of high midday sunlight and water uptake will become drier and warmer </a:t>
            </a:r>
          </a:p>
        </p:txBody>
      </p:sp>
    </p:spTree>
    <p:extLst>
      <p:ext uri="{BB962C8B-B14F-4D97-AF65-F5344CB8AC3E}">
        <p14:creationId xmlns:p14="http://schemas.microsoft.com/office/powerpoint/2010/main" val="22038623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698965" y="658953"/>
            <a:ext cx="7746070" cy="397764"/>
          </a:xfrm>
        </p:spPr>
        <p:txBody>
          <a:bodyPr/>
          <a:lstStyle/>
          <a:p>
            <a:r>
              <a:rPr lang="en-US" sz="3200" dirty="0"/>
              <a:t>Soil Temperature &amp; Water Content</a:t>
            </a:r>
          </a:p>
        </p:txBody>
      </p:sp>
      <p:pic>
        <p:nvPicPr>
          <p:cNvPr id="11" name="Picture 10" descr="Graph of the change in soil temperature during daytime for an open pasture and a silvopasture.">
            <a:extLst>
              <a:ext uri="{FF2B5EF4-FFF2-40B4-BE49-F238E27FC236}">
                <a16:creationId xmlns:a16="http://schemas.microsoft.com/office/drawing/2014/main" id="{9E8C5A37-26F7-B246-A8AD-AE3437ED3469}"/>
              </a:ext>
            </a:extLst>
          </p:cNvPr>
          <p:cNvPicPr>
            <a:picLocks noChangeAspect="1"/>
          </p:cNvPicPr>
          <p:nvPr/>
        </p:nvPicPr>
        <p:blipFill>
          <a:blip r:embed="rId3"/>
          <a:srcRect r="49080" b="49478"/>
          <a:stretch/>
        </p:blipFill>
        <p:spPr>
          <a:xfrm>
            <a:off x="465891" y="1342287"/>
            <a:ext cx="4007786" cy="2459640"/>
          </a:xfrm>
          <a:prstGeom prst="rect">
            <a:avLst/>
          </a:prstGeom>
        </p:spPr>
      </p:pic>
      <p:sp>
        <p:nvSpPr>
          <p:cNvPr id="14" name="TextBox 13">
            <a:extLst>
              <a:ext uri="{FF2B5EF4-FFF2-40B4-BE49-F238E27FC236}">
                <a16:creationId xmlns:a16="http://schemas.microsoft.com/office/drawing/2014/main" id="{1FC7ABC6-4AD9-586C-CEEA-6CAB9193FDBA}"/>
              </a:ext>
            </a:extLst>
          </p:cNvPr>
          <p:cNvSpPr txBox="1"/>
          <p:nvPr/>
        </p:nvSpPr>
        <p:spPr>
          <a:xfrm>
            <a:off x="2270067" y="2978632"/>
            <a:ext cx="1775951" cy="253916"/>
          </a:xfrm>
          <a:prstGeom prst="rect">
            <a:avLst/>
          </a:prstGeom>
          <a:noFill/>
        </p:spPr>
        <p:txBody>
          <a:bodyPr wrap="square">
            <a:spAutoFit/>
          </a:bodyPr>
          <a:lstStyle/>
          <a:p>
            <a:r>
              <a:rPr lang="en-US" sz="1050" b="1" dirty="0"/>
              <a:t>June 7–July 11, 2022 </a:t>
            </a:r>
          </a:p>
        </p:txBody>
      </p:sp>
      <p:sp>
        <p:nvSpPr>
          <p:cNvPr id="13" name="TextBox 12">
            <a:extLst>
              <a:ext uri="{FF2B5EF4-FFF2-40B4-BE49-F238E27FC236}">
                <a16:creationId xmlns:a16="http://schemas.microsoft.com/office/drawing/2014/main" id="{36ED66DD-C905-D37B-B117-C2DEC83F0C01}"/>
              </a:ext>
            </a:extLst>
          </p:cNvPr>
          <p:cNvSpPr txBox="1"/>
          <p:nvPr/>
        </p:nvSpPr>
        <p:spPr>
          <a:xfrm>
            <a:off x="617018" y="4153171"/>
            <a:ext cx="3429000" cy="1754326"/>
          </a:xfrm>
          <a:prstGeom prst="rect">
            <a:avLst/>
          </a:prstGeom>
          <a:solidFill>
            <a:schemeClr val="bg1"/>
          </a:solidFill>
          <a:ln w="38100">
            <a:solidFill>
              <a:srgbClr val="00B050"/>
            </a:solidFill>
          </a:ln>
        </p:spPr>
        <p:txBody>
          <a:bodyPr wrap="square" rtlCol="0">
            <a:spAutoFit/>
          </a:bodyPr>
          <a:lstStyle/>
          <a:p>
            <a:pPr>
              <a:buClr>
                <a:schemeClr val="accent1"/>
              </a:buClr>
            </a:pPr>
            <a:r>
              <a:rPr lang="en-US" b="1" dirty="0"/>
              <a:t>Mean </a:t>
            </a:r>
            <a:r>
              <a:rPr lang="en-US" b="1" dirty="0">
                <a:highlight>
                  <a:srgbClr val="FFFF00"/>
                </a:highlight>
              </a:rPr>
              <a:t>soil surface temperature in the silvopasture was lower </a:t>
            </a:r>
            <a:r>
              <a:rPr lang="en-US" b="1" dirty="0"/>
              <a:t>(25.6 °C) than the conventional pasture (25.9 °C). </a:t>
            </a:r>
          </a:p>
        </p:txBody>
      </p:sp>
      <p:pic>
        <p:nvPicPr>
          <p:cNvPr id="16" name="Picture 15" descr="Graph of soil moisture for June 7 to July 11, 2022 for an open pasture and a silvopasture.">
            <a:extLst>
              <a:ext uri="{FF2B5EF4-FFF2-40B4-BE49-F238E27FC236}">
                <a16:creationId xmlns:a16="http://schemas.microsoft.com/office/drawing/2014/main" id="{A02BBA47-F889-F8AA-8EE3-B1127EA5C95D}"/>
              </a:ext>
            </a:extLst>
          </p:cNvPr>
          <p:cNvPicPr>
            <a:picLocks noChangeAspect="1"/>
          </p:cNvPicPr>
          <p:nvPr/>
        </p:nvPicPr>
        <p:blipFill>
          <a:blip r:embed="rId3"/>
          <a:srcRect l="50370" b="49478"/>
          <a:stretch/>
        </p:blipFill>
        <p:spPr>
          <a:xfrm>
            <a:off x="4550859" y="1407961"/>
            <a:ext cx="3802005" cy="2393966"/>
          </a:xfrm>
          <a:prstGeom prst="rect">
            <a:avLst/>
          </a:prstGeom>
        </p:spPr>
      </p:pic>
      <p:sp>
        <p:nvSpPr>
          <p:cNvPr id="15" name="TextBox 14">
            <a:extLst>
              <a:ext uri="{FF2B5EF4-FFF2-40B4-BE49-F238E27FC236}">
                <a16:creationId xmlns:a16="http://schemas.microsoft.com/office/drawing/2014/main" id="{14A2B544-AE7D-F1BD-D219-2381E313B404}"/>
              </a:ext>
            </a:extLst>
          </p:cNvPr>
          <p:cNvSpPr txBox="1"/>
          <p:nvPr/>
        </p:nvSpPr>
        <p:spPr>
          <a:xfrm>
            <a:off x="4869742" y="4153171"/>
            <a:ext cx="3429000" cy="1754326"/>
          </a:xfrm>
          <a:prstGeom prst="rect">
            <a:avLst/>
          </a:prstGeom>
          <a:solidFill>
            <a:schemeClr val="bg1"/>
          </a:solidFill>
          <a:ln w="38100">
            <a:solidFill>
              <a:srgbClr val="00B050"/>
            </a:solidFill>
          </a:ln>
        </p:spPr>
        <p:txBody>
          <a:bodyPr wrap="square" rtlCol="0">
            <a:spAutoFit/>
          </a:bodyPr>
          <a:lstStyle/>
          <a:p>
            <a:pPr algn="l">
              <a:buClr>
                <a:schemeClr val="accent1"/>
              </a:buClr>
            </a:pPr>
            <a:r>
              <a:rPr lang="en-US" b="1" dirty="0"/>
              <a:t>Mean soil volumetric </a:t>
            </a:r>
            <a:r>
              <a:rPr lang="en-US" b="1" dirty="0">
                <a:highlight>
                  <a:srgbClr val="FFFF00"/>
                </a:highlight>
              </a:rPr>
              <a:t>water content </a:t>
            </a:r>
            <a:r>
              <a:rPr lang="en-US" b="1" dirty="0"/>
              <a:t>was 0.24 cm</a:t>
            </a:r>
            <a:r>
              <a:rPr lang="en-US" b="1" baseline="30000" dirty="0"/>
              <a:t>3</a:t>
            </a:r>
            <a:r>
              <a:rPr lang="en-US" b="1" dirty="0"/>
              <a:t> cm</a:t>
            </a:r>
            <a:r>
              <a:rPr lang="en-US" b="1" baseline="30000" dirty="0"/>
              <a:t>−3</a:t>
            </a:r>
            <a:r>
              <a:rPr lang="en-US" b="1" dirty="0"/>
              <a:t> in the </a:t>
            </a:r>
            <a:r>
              <a:rPr lang="en-US" b="1" dirty="0">
                <a:highlight>
                  <a:srgbClr val="FFFF00"/>
                </a:highlight>
              </a:rPr>
              <a:t>silvopasture</a:t>
            </a:r>
            <a:r>
              <a:rPr lang="en-US" b="1" dirty="0"/>
              <a:t>, 51% </a:t>
            </a:r>
            <a:r>
              <a:rPr lang="en-US" b="1" dirty="0">
                <a:highlight>
                  <a:srgbClr val="FFFF00"/>
                </a:highlight>
              </a:rPr>
              <a:t>higher </a:t>
            </a:r>
            <a:r>
              <a:rPr lang="en-US" b="1" dirty="0"/>
              <a:t> than in the conventional pasture (0.16 cm</a:t>
            </a:r>
            <a:r>
              <a:rPr lang="en-US" b="1" baseline="30000" dirty="0"/>
              <a:t>3</a:t>
            </a:r>
            <a:r>
              <a:rPr lang="en-US" b="1" dirty="0"/>
              <a:t> cm</a:t>
            </a:r>
            <a:r>
              <a:rPr lang="en-US" b="1" baseline="30000" dirty="0"/>
              <a:t>−3</a:t>
            </a:r>
            <a:r>
              <a:rPr lang="en-US" b="1" dirty="0"/>
              <a:t>).</a:t>
            </a:r>
          </a:p>
        </p:txBody>
      </p:sp>
      <p:sp>
        <p:nvSpPr>
          <p:cNvPr id="12" name="TextBox 11">
            <a:extLst>
              <a:ext uri="{FF2B5EF4-FFF2-40B4-BE49-F238E27FC236}">
                <a16:creationId xmlns:a16="http://schemas.microsoft.com/office/drawing/2014/main" id="{5DCBBA4A-3D35-6069-9EAE-80536922C18F}"/>
              </a:ext>
            </a:extLst>
          </p:cNvPr>
          <p:cNvSpPr txBox="1"/>
          <p:nvPr/>
        </p:nvSpPr>
        <p:spPr>
          <a:xfrm>
            <a:off x="103274" y="6117733"/>
            <a:ext cx="8937452" cy="276999"/>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Amorim, H. C. S. et al. 2023. Scientific Reports (2023)13:18658 </a:t>
            </a:r>
            <a:r>
              <a:rPr lang="en-US" sz="1200" b="1" u="sng" dirty="0">
                <a:solidFill>
                  <a:srgbClr val="0000FF"/>
                </a:solidFill>
                <a:ea typeface="Times New Roman" panose="02020603050405020304" pitchFamily="18" charset="0"/>
                <a:cs typeface="Verdana" panose="020B0604030504040204" pitchFamily="34" charset="0"/>
                <a:hlinkClick r:id="rId4"/>
              </a:rPr>
              <a:t>https://doi.org/10.1038/s41598-023-45960-0</a:t>
            </a:r>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2611694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5B87C55-BCC4-90BC-8D31-59E4BFA89E9A}"/>
              </a:ext>
            </a:extLst>
          </p:cNvPr>
          <p:cNvSpPr txBox="1">
            <a:spLocks noGrp="1"/>
          </p:cNvSpPr>
          <p:nvPr>
            <p:ph type="title"/>
          </p:nvPr>
        </p:nvSpPr>
        <p:spPr>
          <a:xfrm>
            <a:off x="124905" y="2527513"/>
            <a:ext cx="8894190" cy="397669"/>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700">
                <a:solidFill>
                  <a:schemeClr val="accent4"/>
                </a:solidFill>
                <a:cs typeface="Arial" pitchFamily="34" charset="0"/>
              </a:rPr>
              <a:t>Temperate Silvopasture Soil Chemical Health</a:t>
            </a:r>
          </a:p>
        </p:txBody>
      </p:sp>
    </p:spTree>
    <p:extLst>
      <p:ext uri="{BB962C8B-B14F-4D97-AF65-F5344CB8AC3E}">
        <p14:creationId xmlns:p14="http://schemas.microsoft.com/office/powerpoint/2010/main" val="18597489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300" y="1482300"/>
            <a:ext cx="5788742" cy="397764"/>
          </a:xfrm>
        </p:spPr>
        <p:txBody>
          <a:bodyPr/>
          <a:lstStyle/>
          <a:p>
            <a:r>
              <a:rPr lang="en-US"/>
              <a:t>Soil Organic Matter Content</a:t>
            </a:r>
          </a:p>
        </p:txBody>
      </p:sp>
      <p:pic>
        <p:nvPicPr>
          <p:cNvPr id="4" name="Picture 3" descr="Table of the soil organic matter content indicator of chemical soil health.">
            <a:extLst>
              <a:ext uri="{FF2B5EF4-FFF2-40B4-BE49-F238E27FC236}">
                <a16:creationId xmlns:a16="http://schemas.microsoft.com/office/drawing/2014/main" id="{291222F9-B403-8A84-B669-EE03770B7685}"/>
              </a:ext>
            </a:extLst>
          </p:cNvPr>
          <p:cNvPicPr>
            <a:picLocks noChangeAspect="1"/>
          </p:cNvPicPr>
          <p:nvPr/>
        </p:nvPicPr>
        <p:blipFill>
          <a:blip r:embed="rId3"/>
          <a:stretch>
            <a:fillRect/>
          </a:stretch>
        </p:blipFill>
        <p:spPr>
          <a:xfrm>
            <a:off x="114300" y="2224665"/>
            <a:ext cx="8915400" cy="2049732"/>
          </a:xfrm>
          <a:prstGeom prst="rect">
            <a:avLst/>
          </a:prstGeom>
        </p:spPr>
      </p:pic>
    </p:spTree>
    <p:extLst>
      <p:ext uri="{BB962C8B-B14F-4D97-AF65-F5344CB8AC3E}">
        <p14:creationId xmlns:p14="http://schemas.microsoft.com/office/powerpoint/2010/main" val="42885848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359743" y="643687"/>
            <a:ext cx="5145650" cy="397764"/>
          </a:xfrm>
        </p:spPr>
        <p:txBody>
          <a:bodyPr/>
          <a:lstStyle/>
          <a:p>
            <a:r>
              <a:rPr lang="en-US" sz="3200" dirty="0"/>
              <a:t>Silvopasture SOM</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76982" y="1410999"/>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FE621E0-3442-B49B-31FF-F463E7A375F1}"/>
              </a:ext>
            </a:extLst>
          </p:cNvPr>
          <p:cNvSpPr txBox="1"/>
          <p:nvPr/>
        </p:nvSpPr>
        <p:spPr>
          <a:xfrm>
            <a:off x="85725" y="1785825"/>
            <a:ext cx="8844425" cy="3139321"/>
          </a:xfrm>
          <a:prstGeom prst="rect">
            <a:avLst/>
          </a:prstGeom>
          <a:noFill/>
        </p:spPr>
        <p:txBody>
          <a:bodyPr wrap="square">
            <a:spAutoFit/>
          </a:bodyPr>
          <a:lstStyle/>
          <a:p>
            <a:pPr marL="214313" indent="-214313">
              <a:buClr>
                <a:schemeClr val="accent1"/>
              </a:buClr>
              <a:buFont typeface="Wingdings" panose="05000000000000000000" pitchFamily="2" charset="2"/>
              <a:buChar char="q"/>
            </a:pPr>
            <a:r>
              <a:rPr lang="en-US" b="1" dirty="0">
                <a:ea typeface="Calibri" panose="020F0502020204030204" pitchFamily="34" charset="0"/>
              </a:rPr>
              <a:t>Amorim et al (2023) reported a </a:t>
            </a:r>
            <a:r>
              <a:rPr lang="en-US" b="1" dirty="0">
                <a:highlight>
                  <a:srgbClr val="FFFF00"/>
                </a:highlight>
                <a:ea typeface="Calibri" panose="020F0502020204030204" pitchFamily="34" charset="0"/>
              </a:rPr>
              <a:t>SOM</a:t>
            </a:r>
            <a:r>
              <a:rPr lang="en-US" b="1" dirty="0">
                <a:ea typeface="Calibri" panose="020F0502020204030204" pitchFamily="34" charset="0"/>
              </a:rPr>
              <a:t> content of </a:t>
            </a:r>
            <a:r>
              <a:rPr lang="en-US" b="1" dirty="0">
                <a:highlight>
                  <a:srgbClr val="FFFF00"/>
                </a:highlight>
                <a:ea typeface="Calibri" panose="020F0502020204030204" pitchFamily="34" charset="0"/>
              </a:rPr>
              <a:t>3.22% in a hardwood/ </a:t>
            </a:r>
            <a:r>
              <a:rPr lang="en-US" b="1" dirty="0" err="1">
                <a:highlight>
                  <a:srgbClr val="FFFF00"/>
                </a:highlight>
                <a:ea typeface="Calibri" panose="020F0502020204030204" pitchFamily="34" charset="0"/>
              </a:rPr>
              <a:t>orchardgrass</a:t>
            </a:r>
            <a:r>
              <a:rPr lang="en-US" b="1" dirty="0">
                <a:highlight>
                  <a:srgbClr val="FFFF00"/>
                </a:highlight>
                <a:ea typeface="Calibri" panose="020F0502020204030204" pitchFamily="34" charset="0"/>
              </a:rPr>
              <a:t> silvopasture and 2.74% in a conventional </a:t>
            </a:r>
            <a:r>
              <a:rPr lang="en-US" b="1" dirty="0" err="1">
                <a:highlight>
                  <a:srgbClr val="FFFF00"/>
                </a:highlight>
                <a:ea typeface="Calibri" panose="020F0502020204030204" pitchFamily="34" charset="0"/>
              </a:rPr>
              <a:t>orchardgrass</a:t>
            </a:r>
            <a:r>
              <a:rPr lang="en-US" b="1" dirty="0">
                <a:highlight>
                  <a:srgbClr val="FFFF00"/>
                </a:highlight>
                <a:ea typeface="Calibri" panose="020F0502020204030204" pitchFamily="34" charset="0"/>
              </a:rPr>
              <a:t> pasture soil </a:t>
            </a:r>
            <a:r>
              <a:rPr lang="en-US" b="1" dirty="0">
                <a:ea typeface="Calibri" panose="020F0502020204030204" pitchFamily="34" charset="0"/>
              </a:rPr>
              <a:t>in Arkansas </a:t>
            </a:r>
          </a:p>
          <a:p>
            <a:pPr marL="214313" indent="-214313">
              <a:buClr>
                <a:schemeClr val="accent1"/>
              </a:buClr>
              <a:buFont typeface="Wingdings" panose="05000000000000000000" pitchFamily="2" charset="2"/>
              <a:buChar char="q"/>
            </a:pPr>
            <a:endParaRPr lang="en-US" b="1" dirty="0">
              <a:ea typeface="Calibri" panose="020F0502020204030204" pitchFamily="34" charset="0"/>
            </a:endParaRPr>
          </a:p>
          <a:p>
            <a:pPr marL="214313" indent="-214313">
              <a:buClr>
                <a:schemeClr val="accent1"/>
              </a:buClr>
              <a:buFont typeface="Wingdings" panose="05000000000000000000" pitchFamily="2" charset="2"/>
              <a:buChar char="q"/>
            </a:pPr>
            <a:r>
              <a:rPr lang="en-US" b="1" dirty="0" err="1">
                <a:ea typeface="Calibri" panose="020F0502020204030204" pitchFamily="34" charset="0"/>
              </a:rPr>
              <a:t>Baah-Acheamafour</a:t>
            </a:r>
            <a:r>
              <a:rPr lang="en-US" b="1" dirty="0">
                <a:ea typeface="Calibri" panose="020F0502020204030204" pitchFamily="34" charset="0"/>
              </a:rPr>
              <a:t> et al (2014) found </a:t>
            </a:r>
            <a:r>
              <a:rPr lang="en-US" b="1" dirty="0">
                <a:highlight>
                  <a:srgbClr val="FFFF00"/>
                </a:highlight>
                <a:ea typeface="Calibri" panose="020F0502020204030204" pitchFamily="34" charset="0"/>
              </a:rPr>
              <a:t>silvopasture soils had more SOC </a:t>
            </a:r>
            <a:r>
              <a:rPr lang="en-US" b="1" dirty="0">
                <a:ea typeface="Calibri" panose="020F0502020204030204" pitchFamily="34" charset="0"/>
              </a:rPr>
              <a:t>(81.3 g kg</a:t>
            </a:r>
            <a:r>
              <a:rPr lang="en-US" b="1" baseline="30000" dirty="0">
                <a:ea typeface="Calibri" panose="020F0502020204030204" pitchFamily="34" charset="0"/>
              </a:rPr>
              <a:t>-1</a:t>
            </a:r>
            <a:r>
              <a:rPr lang="en-US" b="1" dirty="0">
                <a:ea typeface="Calibri" panose="020F0502020204030204" pitchFamily="34" charset="0"/>
              </a:rPr>
              <a:t>) than hedgerow (62.5) and shelterbelt (47.7) soils in Alberta </a:t>
            </a:r>
          </a:p>
          <a:p>
            <a:pPr marL="214313" indent="-214313">
              <a:buClr>
                <a:schemeClr val="accent1"/>
              </a:buClr>
              <a:buFont typeface="Wingdings" panose="05000000000000000000" pitchFamily="2" charset="2"/>
              <a:buChar char="q"/>
            </a:pPr>
            <a:endParaRPr lang="en-US" b="1" dirty="0">
              <a:ea typeface="Calibri" panose="020F0502020204030204" pitchFamily="34" charset="0"/>
            </a:endParaRPr>
          </a:p>
          <a:p>
            <a:pPr marL="214313" indent="-214313">
              <a:buClr>
                <a:schemeClr val="accent1"/>
              </a:buClr>
              <a:buFont typeface="Wingdings" panose="05000000000000000000" pitchFamily="2" charset="2"/>
              <a:buChar char="q"/>
            </a:pPr>
            <a:r>
              <a:rPr lang="en-US" b="1" dirty="0">
                <a:ea typeface="Calibri" panose="020F0502020204030204" pitchFamily="34" charset="0"/>
              </a:rPr>
              <a:t>Haile et al (2010), using stable C isotope techniques, found more tree-derived SOC in the fine fraction in a slash pine/</a:t>
            </a:r>
            <a:r>
              <a:rPr lang="en-US" b="1" dirty="0" err="1">
                <a:ea typeface="Calibri" panose="020F0502020204030204" pitchFamily="34" charset="0"/>
              </a:rPr>
              <a:t>bahiagrass</a:t>
            </a:r>
            <a:r>
              <a:rPr lang="en-US" b="1" dirty="0">
                <a:ea typeface="Calibri" panose="020F0502020204030204" pitchFamily="34" charset="0"/>
              </a:rPr>
              <a:t> silvopasture in Florida. The </a:t>
            </a:r>
            <a:r>
              <a:rPr lang="en-US" b="1" dirty="0">
                <a:highlight>
                  <a:srgbClr val="FFFF00"/>
                </a:highlight>
                <a:ea typeface="Calibri" panose="020F0502020204030204" pitchFamily="34" charset="0"/>
              </a:rPr>
              <a:t>silvopasture soils had greater SOC than open pasture soils at all soil depths </a:t>
            </a:r>
            <a:r>
              <a:rPr lang="en-US" b="1" dirty="0">
                <a:ea typeface="Calibri" panose="020F0502020204030204" pitchFamily="34" charset="0"/>
              </a:rPr>
              <a:t>down to 1.25 m.</a:t>
            </a:r>
            <a:endParaRPr lang="en-US" b="1" dirty="0"/>
          </a:p>
        </p:txBody>
      </p:sp>
      <p:sp>
        <p:nvSpPr>
          <p:cNvPr id="4" name="TextBox 3">
            <a:extLst>
              <a:ext uri="{FF2B5EF4-FFF2-40B4-BE49-F238E27FC236}">
                <a16:creationId xmlns:a16="http://schemas.microsoft.com/office/drawing/2014/main" id="{4FEC51EA-0D79-7035-5566-7002098C6B4F}"/>
              </a:ext>
            </a:extLst>
          </p:cNvPr>
          <p:cNvSpPr txBox="1"/>
          <p:nvPr/>
        </p:nvSpPr>
        <p:spPr>
          <a:xfrm>
            <a:off x="171449" y="5691445"/>
            <a:ext cx="8972551" cy="830997"/>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Amorim, H. C. S. et al. 2023. Scientific Reports (2023)13:18658 </a:t>
            </a:r>
            <a:r>
              <a:rPr lang="en-US" sz="1200" b="1" u="sng" dirty="0">
                <a:solidFill>
                  <a:srgbClr val="0000FF"/>
                </a:solidFill>
                <a:ea typeface="Times New Roman" panose="02020603050405020304" pitchFamily="18" charset="0"/>
                <a:cs typeface="Verdana" panose="020B0604030504040204" pitchFamily="34" charset="0"/>
                <a:hlinkClick r:id="rId3"/>
              </a:rPr>
              <a:t>https://doi.org/10.1038/s41598-023-45960-0</a:t>
            </a:r>
            <a:endParaRPr lang="en-US" sz="1200" b="1" u="sng" dirty="0">
              <a:solidFill>
                <a:srgbClr val="0000FF"/>
              </a:solidFill>
              <a:ea typeface="Times New Roman" panose="02020603050405020304" pitchFamily="18" charset="0"/>
              <a:cs typeface="Verdana" panose="020B0604030504040204" pitchFamily="34" charset="0"/>
            </a:endParaRPr>
          </a:p>
          <a:p>
            <a:r>
              <a:rPr lang="en-US" sz="1200" b="1" dirty="0" err="1">
                <a:ea typeface="Times New Roman" panose="02020603050405020304" pitchFamily="18" charset="0"/>
                <a:cs typeface="Verdana" panose="020B0604030504040204" pitchFamily="34" charset="0"/>
              </a:rPr>
              <a:t>Baah-Acheamfour</a:t>
            </a:r>
            <a:r>
              <a:rPr lang="en-US" sz="1200" b="1" dirty="0">
                <a:ea typeface="Times New Roman" panose="02020603050405020304" pitchFamily="18" charset="0"/>
                <a:cs typeface="Verdana" panose="020B0604030504040204" pitchFamily="34" charset="0"/>
              </a:rPr>
              <a:t>, M. et al. 2014. Forest Ecol. Manage. 328:131-139. </a:t>
            </a:r>
            <a:r>
              <a:rPr lang="en-US" sz="1200" b="1" u="sng" dirty="0">
                <a:solidFill>
                  <a:srgbClr val="0000FF"/>
                </a:solidFill>
                <a:ea typeface="Times New Roman" panose="02020603050405020304" pitchFamily="18" charset="0"/>
                <a:cs typeface="Verdana" panose="020B0604030504040204" pitchFamily="34" charset="0"/>
                <a:hlinkClick r:id="rId4"/>
              </a:rPr>
              <a:t>http://dx.doi.org/10.1016/j.foreco.2014.05.031</a:t>
            </a:r>
            <a:endParaRPr lang="en-US" sz="1200" b="1" dirty="0">
              <a:ea typeface="Times New Roman" panose="02020603050405020304" pitchFamily="18" charset="0"/>
              <a:cs typeface="Verdana" panose="020B0604030504040204" pitchFamily="34" charset="0"/>
            </a:endParaRPr>
          </a:p>
          <a:p>
            <a:r>
              <a:rPr lang="en-US" sz="1200" b="1" dirty="0">
                <a:ea typeface="Times New Roman" panose="02020603050405020304" pitchFamily="18" charset="0"/>
                <a:cs typeface="Verdana" panose="020B0604030504040204" pitchFamily="34" charset="0"/>
              </a:rPr>
              <a:t>Haile, S. G. et al. 2010. Global Change Biology 16:427-438. </a:t>
            </a:r>
            <a:r>
              <a:rPr lang="en-US" sz="1200" b="1" dirty="0" err="1">
                <a:ea typeface="Times New Roman" panose="02020603050405020304" pitchFamily="18" charset="0"/>
                <a:cs typeface="Verdana" panose="020B0604030504040204" pitchFamily="34" charset="0"/>
              </a:rPr>
              <a:t>doi</a:t>
            </a:r>
            <a:r>
              <a:rPr lang="en-US" sz="1200" b="1" dirty="0">
                <a:ea typeface="Times New Roman" panose="02020603050405020304" pitchFamily="18" charset="0"/>
                <a:cs typeface="Verdana" panose="020B0604030504040204" pitchFamily="34" charset="0"/>
              </a:rPr>
              <a:t>: 10.1111/j.1365-2486.2009.01981.x</a:t>
            </a:r>
          </a:p>
          <a:p>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6182738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2405527" y="681710"/>
            <a:ext cx="4457394" cy="397764"/>
          </a:xfrm>
        </p:spPr>
        <p:txBody>
          <a:bodyPr/>
          <a:lstStyle/>
          <a:p>
            <a:r>
              <a:rPr lang="en-US" sz="3200" dirty="0"/>
              <a:t>Silvopasture SOM 2</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46602" y="1399870"/>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763085B-46D7-7B0E-9A14-A22F27532EE6}"/>
              </a:ext>
            </a:extLst>
          </p:cNvPr>
          <p:cNvSpPr txBox="1"/>
          <p:nvPr/>
        </p:nvSpPr>
        <p:spPr>
          <a:xfrm>
            <a:off x="117038" y="1542619"/>
            <a:ext cx="8841860" cy="369331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Sharrow and Ishmael (2004), at the same location as Sharrow (2007), reported that 11 years after planting, the </a:t>
            </a:r>
            <a:r>
              <a:rPr lang="en-US" b="1" dirty="0">
                <a:highlight>
                  <a:srgbClr val="FFFF00"/>
                </a:highlight>
                <a:ea typeface="Times New Roman" panose="02020603050405020304" pitchFamily="18" charset="0"/>
                <a:cs typeface="Verdana" panose="020B0604030504040204" pitchFamily="34" charset="0"/>
              </a:rPr>
              <a:t>silvopasture had accumulated 740 kg ha</a:t>
            </a:r>
            <a:r>
              <a:rPr lang="en-US" b="1" baseline="30000" dirty="0">
                <a:highlight>
                  <a:srgbClr val="FFFF00"/>
                </a:highlight>
                <a:ea typeface="Times New Roman" panose="02020603050405020304" pitchFamily="18" charset="0"/>
                <a:cs typeface="Verdana" panose="020B0604030504040204" pitchFamily="34" charset="0"/>
              </a:rPr>
              <a:t>–1</a:t>
            </a:r>
            <a:r>
              <a:rPr lang="en-US" b="1" dirty="0">
                <a:highlight>
                  <a:srgbClr val="FFFF00"/>
                </a:highlight>
                <a:ea typeface="Times New Roman" panose="02020603050405020304" pitchFamily="18" charset="0"/>
                <a:cs typeface="Verdana" panose="020B0604030504040204" pitchFamily="34" charset="0"/>
              </a:rPr>
              <a:t> yr </a:t>
            </a:r>
            <a:r>
              <a:rPr lang="en-US" b="1" baseline="30000" dirty="0">
                <a:highlight>
                  <a:srgbClr val="FFFF00"/>
                </a:highlight>
                <a:ea typeface="Times New Roman" panose="02020603050405020304" pitchFamily="18" charset="0"/>
                <a:cs typeface="Verdana" panose="020B0604030504040204" pitchFamily="34" charset="0"/>
              </a:rPr>
              <a:t>–1</a:t>
            </a:r>
            <a:r>
              <a:rPr lang="en-US" b="1" dirty="0">
                <a:highlight>
                  <a:srgbClr val="FFFF00"/>
                </a:highlight>
                <a:ea typeface="Times New Roman" panose="02020603050405020304" pitchFamily="18" charset="0"/>
                <a:cs typeface="Verdana" panose="020B0604030504040204" pitchFamily="34" charset="0"/>
              </a:rPr>
              <a:t> more C than the forest plantation and 520 kg ha</a:t>
            </a:r>
            <a:r>
              <a:rPr lang="en-US" b="1" baseline="30000" dirty="0">
                <a:highlight>
                  <a:srgbClr val="FFFF00"/>
                </a:highlight>
                <a:ea typeface="Times New Roman" panose="02020603050405020304" pitchFamily="18" charset="0"/>
                <a:cs typeface="Verdana" panose="020B0604030504040204" pitchFamily="34" charset="0"/>
              </a:rPr>
              <a:t>–1</a:t>
            </a:r>
            <a:r>
              <a:rPr lang="en-US" b="1" dirty="0">
                <a:highlight>
                  <a:srgbClr val="FFFF00"/>
                </a:highlight>
                <a:ea typeface="Times New Roman" panose="02020603050405020304" pitchFamily="18" charset="0"/>
                <a:cs typeface="Verdana" panose="020B0604030504040204" pitchFamily="34" charset="0"/>
              </a:rPr>
              <a:t> year</a:t>
            </a:r>
            <a:r>
              <a:rPr lang="en-US" b="1" baseline="30000" dirty="0">
                <a:highlight>
                  <a:srgbClr val="FFFF00"/>
                </a:highlight>
                <a:ea typeface="Times New Roman" panose="02020603050405020304" pitchFamily="18" charset="0"/>
                <a:cs typeface="Verdana" panose="020B0604030504040204" pitchFamily="34" charset="0"/>
              </a:rPr>
              <a:t>–1</a:t>
            </a:r>
            <a:r>
              <a:rPr lang="en-US" b="1" dirty="0">
                <a:highlight>
                  <a:srgbClr val="FFFF00"/>
                </a:highlight>
                <a:ea typeface="Times New Roman" panose="02020603050405020304" pitchFamily="18" charset="0"/>
                <a:cs typeface="Verdana" panose="020B0604030504040204" pitchFamily="34" charset="0"/>
              </a:rPr>
              <a:t> more C than the pasture</a:t>
            </a:r>
          </a:p>
          <a:p>
            <a:pPr>
              <a:buClr>
                <a:schemeClr val="accent1"/>
              </a:buClr>
            </a:pPr>
            <a:r>
              <a:rPr lang="en-US" b="1" dirty="0">
                <a:ea typeface="Times New Roman" panose="02020603050405020304" pitchFamily="18" charset="0"/>
                <a:cs typeface="Times-Roman"/>
              </a:rPr>
              <a:t>	- </a:t>
            </a:r>
            <a:r>
              <a:rPr lang="en-US" b="1" dirty="0">
                <a:ea typeface="Times New Roman" panose="02020603050405020304" pitchFamily="18" charset="0"/>
                <a:cs typeface="Verdana" panose="020B0604030504040204" pitchFamily="34" charset="0"/>
              </a:rPr>
              <a:t>The </a:t>
            </a:r>
            <a:r>
              <a:rPr lang="en-US" b="1" dirty="0">
                <a:highlight>
                  <a:srgbClr val="FFFF00"/>
                </a:highlight>
                <a:ea typeface="Times New Roman" panose="02020603050405020304" pitchFamily="18" charset="0"/>
                <a:cs typeface="Verdana" panose="020B0604030504040204" pitchFamily="34" charset="0"/>
              </a:rPr>
              <a:t>forest plantation and silvopasture stored most of their C as</a:t>
            </a:r>
          </a:p>
          <a:p>
            <a:pPr>
              <a:buClr>
                <a:schemeClr val="accent1"/>
              </a:buClr>
            </a:pPr>
            <a:r>
              <a:rPr lang="en-US" b="1" dirty="0">
                <a:ea typeface="Times New Roman" panose="02020603050405020304" pitchFamily="18" charset="0"/>
                <a:cs typeface="Verdana" panose="020B0604030504040204" pitchFamily="34" charset="0"/>
              </a:rPr>
              <a:t>	   </a:t>
            </a:r>
            <a:r>
              <a:rPr lang="en-US" b="1" dirty="0">
                <a:highlight>
                  <a:srgbClr val="FFFF00"/>
                </a:highlight>
                <a:ea typeface="Times New Roman" panose="02020603050405020304" pitchFamily="18" charset="0"/>
                <a:cs typeface="Verdana" panose="020B0604030504040204" pitchFamily="34" charset="0"/>
              </a:rPr>
              <a:t>SOM </a:t>
            </a:r>
            <a:r>
              <a:rPr lang="en-US" b="1" dirty="0">
                <a:ea typeface="Times New Roman" panose="02020603050405020304" pitchFamily="18" charset="0"/>
                <a:cs typeface="Verdana" panose="020B0604030504040204" pitchFamily="34" charset="0"/>
              </a:rPr>
              <a:t>with litter and tree biomass accounting for 12% and 9% of </a:t>
            </a:r>
          </a:p>
          <a:p>
            <a:pPr>
              <a:buClr>
                <a:schemeClr val="accent1"/>
              </a:buClr>
            </a:pPr>
            <a:r>
              <a:rPr lang="en-US" b="1" dirty="0">
                <a:ea typeface="Times New Roman" panose="02020603050405020304" pitchFamily="18" charset="0"/>
                <a:cs typeface="Verdana" panose="020B0604030504040204" pitchFamily="34" charset="0"/>
              </a:rPr>
              <a:t>	   total C in the 	silvopasture and forest  plantations, respectively</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Karki et al (2021) compared soil health indicators between a 5-year-old southern-pine silvopasture grazed by sheep and goats and 13-year-old southern-pine/hardwood woodland in northern Alabama. The </a:t>
            </a:r>
            <a:r>
              <a:rPr lang="en-US" b="1" dirty="0">
                <a:highlight>
                  <a:srgbClr val="FFFF00"/>
                </a:highlight>
                <a:ea typeface="Times New Roman" panose="02020603050405020304" pitchFamily="18" charset="0"/>
                <a:cs typeface="Verdana" panose="020B0604030504040204" pitchFamily="34" charset="0"/>
              </a:rPr>
              <a:t>silvopasture topsoil had significantly higher SOC as compared to the woodland</a:t>
            </a:r>
            <a:r>
              <a:rPr lang="en-US" b="1" dirty="0">
                <a:ea typeface="Times New Roman" panose="02020603050405020304" pitchFamily="18" charset="0"/>
                <a:cs typeface="Verdana" panose="020B0604030504040204" pitchFamily="34" charset="0"/>
              </a:rPr>
              <a:t>.  </a:t>
            </a:r>
          </a:p>
        </p:txBody>
      </p:sp>
      <p:sp>
        <p:nvSpPr>
          <p:cNvPr id="8" name="TextBox 7">
            <a:extLst>
              <a:ext uri="{FF2B5EF4-FFF2-40B4-BE49-F238E27FC236}">
                <a16:creationId xmlns:a16="http://schemas.microsoft.com/office/drawing/2014/main" id="{FF1734C0-AF95-BBA8-B92E-0F680C8C65B7}"/>
              </a:ext>
            </a:extLst>
          </p:cNvPr>
          <p:cNvSpPr txBox="1"/>
          <p:nvPr/>
        </p:nvSpPr>
        <p:spPr>
          <a:xfrm>
            <a:off x="146602" y="5781332"/>
            <a:ext cx="8812296" cy="646331"/>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Sharrow, S. H., and S. Ismail. 2004. Agroforestry Systems 60:123–130.</a:t>
            </a:r>
          </a:p>
          <a:p>
            <a:pPr defTabSz="685800">
              <a:defRPr/>
            </a:pPr>
            <a:r>
              <a:rPr lang="en-US" sz="1200" b="1" dirty="0">
                <a:ea typeface="Times New Roman" panose="02020603050405020304" pitchFamily="18" charset="0"/>
                <a:cs typeface="Verdana" panose="020B0604030504040204" pitchFamily="34" charset="0"/>
              </a:rPr>
              <a:t>Sharrow, S. H. 2007. Agroforestry Systems 71:215–223. DOI 10.1007/s10457-007-9083-4</a:t>
            </a:r>
          </a:p>
          <a:p>
            <a:pPr defTabSz="685800">
              <a:defRPr/>
            </a:pPr>
            <a:r>
              <a:rPr lang="en-US" sz="1200" b="1" dirty="0">
                <a:ea typeface="Times New Roman" panose="02020603050405020304" pitchFamily="18" charset="0"/>
                <a:cs typeface="Verdana" panose="020B0604030504040204" pitchFamily="34" charset="0"/>
              </a:rPr>
              <a:t>Karki, S. et al. 2021. Agroforestry Systems 95:227–240. </a:t>
            </a:r>
            <a:r>
              <a:rPr lang="en-US" sz="1200" b="1" u="sng" dirty="0">
                <a:solidFill>
                  <a:srgbClr val="0000FF"/>
                </a:solidFill>
                <a:ea typeface="Times New Roman" panose="02020603050405020304" pitchFamily="18" charset="0"/>
                <a:cs typeface="Verdana" panose="020B0604030504040204" pitchFamily="34" charset="0"/>
                <a:hlinkClick r:id="rId3"/>
              </a:rPr>
              <a:t>https://doi.org/10.1007/s10457-020-00577-4</a:t>
            </a:r>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29618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2121577" y="701500"/>
            <a:ext cx="5835446" cy="397764"/>
          </a:xfrm>
        </p:spPr>
        <p:txBody>
          <a:bodyPr/>
          <a:lstStyle/>
          <a:p>
            <a:r>
              <a:rPr lang="en-US" sz="3200" dirty="0"/>
              <a:t>SOM &amp; Available Water</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95416" y="1439198"/>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7CD89F7-6DF7-ECBD-9C3F-B8C16B265E5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72548" y="1786227"/>
            <a:ext cx="3805085" cy="2694412"/>
          </a:xfrm>
          <a:prstGeom prst="rect">
            <a:avLst/>
          </a:prstGeom>
        </p:spPr>
      </p:pic>
      <p:sp>
        <p:nvSpPr>
          <p:cNvPr id="9" name="TextBox 8">
            <a:extLst>
              <a:ext uri="{FF2B5EF4-FFF2-40B4-BE49-F238E27FC236}">
                <a16:creationId xmlns:a16="http://schemas.microsoft.com/office/drawing/2014/main" id="{C52BFC85-80D9-39F5-DEFA-DD83502803BA}"/>
              </a:ext>
              <a:ext uri="{C183D7F6-B498-43B3-948B-1728B52AA6E4}">
                <adec:decorative xmlns:adec="http://schemas.microsoft.com/office/drawing/2017/decorative" val="1"/>
              </a:ext>
            </a:extLst>
          </p:cNvPr>
          <p:cNvSpPr txBox="1"/>
          <p:nvPr/>
        </p:nvSpPr>
        <p:spPr>
          <a:xfrm>
            <a:off x="6968612" y="1925755"/>
            <a:ext cx="1976823" cy="300082"/>
          </a:xfrm>
          <a:prstGeom prst="rect">
            <a:avLst/>
          </a:prstGeom>
          <a:noFill/>
        </p:spPr>
        <p:txBody>
          <a:bodyPr wrap="none" rtlCol="0">
            <a:spAutoFit/>
          </a:bodyPr>
          <a:lstStyle/>
          <a:p>
            <a:r>
              <a:rPr lang="en-US" sz="1350" b="1" dirty="0"/>
              <a:t>Sandy Soils (s, fs, ls)</a:t>
            </a:r>
          </a:p>
        </p:txBody>
      </p:sp>
      <p:sp>
        <p:nvSpPr>
          <p:cNvPr id="6" name="TextBox 5">
            <a:extLst>
              <a:ext uri="{FF2B5EF4-FFF2-40B4-BE49-F238E27FC236}">
                <a16:creationId xmlns:a16="http://schemas.microsoft.com/office/drawing/2014/main" id="{01FBE698-638A-9895-2AAA-A51C8C48D63F}"/>
              </a:ext>
              <a:ext uri="{C183D7F6-B498-43B3-948B-1728B52AA6E4}">
                <adec:decorative xmlns:adec="http://schemas.microsoft.com/office/drawing/2017/decorative" val="1"/>
              </a:ext>
            </a:extLst>
          </p:cNvPr>
          <p:cNvSpPr txBox="1"/>
          <p:nvPr/>
        </p:nvSpPr>
        <p:spPr>
          <a:xfrm>
            <a:off x="6432754" y="4440216"/>
            <a:ext cx="2113079" cy="300082"/>
          </a:xfrm>
          <a:prstGeom prst="rect">
            <a:avLst/>
          </a:prstGeom>
          <a:noFill/>
        </p:spPr>
        <p:txBody>
          <a:bodyPr wrap="none" rtlCol="0">
            <a:spAutoFit/>
          </a:bodyPr>
          <a:lstStyle/>
          <a:p>
            <a:r>
              <a:rPr lang="en-US" sz="1350" b="1" dirty="0" err="1"/>
              <a:t>Libohova</a:t>
            </a:r>
            <a:r>
              <a:rPr lang="en-US" sz="1350" b="1" dirty="0"/>
              <a:t> et al., 2018.</a:t>
            </a:r>
          </a:p>
        </p:txBody>
      </p:sp>
      <p:sp>
        <p:nvSpPr>
          <p:cNvPr id="4" name="TextBox 3">
            <a:extLst>
              <a:ext uri="{FF2B5EF4-FFF2-40B4-BE49-F238E27FC236}">
                <a16:creationId xmlns:a16="http://schemas.microsoft.com/office/drawing/2014/main" id="{F672223F-13F4-5B4A-5974-894241283A39}"/>
              </a:ext>
              <a:ext uri="{C183D7F6-B498-43B3-948B-1728B52AA6E4}">
                <adec:decorative xmlns:adec="http://schemas.microsoft.com/office/drawing/2017/decorative" val="1"/>
              </a:ext>
            </a:extLst>
          </p:cNvPr>
          <p:cNvSpPr txBox="1"/>
          <p:nvPr/>
        </p:nvSpPr>
        <p:spPr>
          <a:xfrm>
            <a:off x="195416" y="1708662"/>
            <a:ext cx="5203860" cy="362406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Calibri" panose="020F0502020204030204" pitchFamily="34" charset="0"/>
              </a:rPr>
              <a:t>Amorim et al (2023) reported a SOM content of 3.22% in a silvopasture and 2.74% in a pasture soil. This difference was estimated to </a:t>
            </a:r>
            <a:r>
              <a:rPr lang="en-US" b="1" dirty="0">
                <a:highlight>
                  <a:srgbClr val="FFFF00"/>
                </a:highlight>
                <a:ea typeface="Calibri" panose="020F0502020204030204" pitchFamily="34" charset="0"/>
              </a:rPr>
              <a:t>increase available water holding capacity by 15%. </a:t>
            </a:r>
          </a:p>
          <a:p>
            <a:pPr marL="257175" indent="-257175">
              <a:buClr>
                <a:schemeClr val="accent1"/>
              </a:buClr>
              <a:buFont typeface="Wingdings" panose="05000000000000000000" pitchFamily="2" charset="2"/>
              <a:buChar char="q"/>
            </a:pPr>
            <a:endParaRPr lang="en-US" b="1" dirty="0">
              <a:ea typeface="Calibri" panose="020F0502020204030204" pitchFamily="34" charset="0"/>
            </a:endParaRPr>
          </a:p>
          <a:p>
            <a:pPr marL="257175" indent="-257175">
              <a:buClr>
                <a:schemeClr val="accent1"/>
              </a:buClr>
              <a:buFont typeface="Wingdings" panose="05000000000000000000" pitchFamily="2" charset="2"/>
              <a:buChar char="q"/>
            </a:pPr>
            <a:r>
              <a:rPr lang="en-US" b="1" dirty="0" err="1">
                <a:ea typeface="Calibri" panose="020F0502020204030204" pitchFamily="34" charset="0"/>
              </a:rPr>
              <a:t>Libohova</a:t>
            </a:r>
            <a:r>
              <a:rPr lang="en-US" b="1" dirty="0">
                <a:ea typeface="Calibri" panose="020F0502020204030204" pitchFamily="34" charset="0"/>
              </a:rPr>
              <a:t> et al. 2018: “… the relationship between AWHC and SOM is complex and involves interactions between amounts of SOM, particle size, clay mineralogy, bulk density, and other factors.”</a:t>
            </a:r>
          </a:p>
          <a:p>
            <a:pPr marL="214313" indent="-214313">
              <a:buClr>
                <a:srgbClr val="00B050"/>
              </a:buClr>
              <a:buFont typeface="Wingdings" panose="05000000000000000000" pitchFamily="2" charset="2"/>
              <a:buChar char="q"/>
            </a:pPr>
            <a:endParaRPr lang="en-US" sz="1350" dirty="0">
              <a:ea typeface="Calibri" panose="020F0502020204030204" pitchFamily="34" charset="0"/>
            </a:endParaRPr>
          </a:p>
        </p:txBody>
      </p:sp>
      <p:sp>
        <p:nvSpPr>
          <p:cNvPr id="10" name="TextBox 9">
            <a:extLst>
              <a:ext uri="{FF2B5EF4-FFF2-40B4-BE49-F238E27FC236}">
                <a16:creationId xmlns:a16="http://schemas.microsoft.com/office/drawing/2014/main" id="{9C1CFC28-AF81-D10B-943F-21E1D8C6260A}"/>
              </a:ext>
              <a:ext uri="{C183D7F6-B498-43B3-948B-1728B52AA6E4}">
                <adec:decorative xmlns:adec="http://schemas.microsoft.com/office/drawing/2017/decorative" val="1"/>
              </a:ext>
            </a:extLst>
          </p:cNvPr>
          <p:cNvSpPr txBox="1"/>
          <p:nvPr/>
        </p:nvSpPr>
        <p:spPr>
          <a:xfrm>
            <a:off x="394785" y="5234136"/>
            <a:ext cx="8354429" cy="369332"/>
          </a:xfrm>
          <a:prstGeom prst="rect">
            <a:avLst/>
          </a:prstGeom>
          <a:noFill/>
          <a:ln w="25400">
            <a:solidFill>
              <a:srgbClr val="00B050"/>
            </a:solidFill>
          </a:ln>
        </p:spPr>
        <p:txBody>
          <a:bodyPr wrap="square" rtlCol="0">
            <a:spAutoFit/>
          </a:bodyPr>
          <a:lstStyle/>
          <a:p>
            <a:r>
              <a:rPr lang="en-US" b="1"/>
              <a:t>Tree growth is often water- or energy-limited, not nutrient-limited</a:t>
            </a:r>
          </a:p>
        </p:txBody>
      </p:sp>
      <p:sp>
        <p:nvSpPr>
          <p:cNvPr id="7" name="TextBox 6">
            <a:extLst>
              <a:ext uri="{FF2B5EF4-FFF2-40B4-BE49-F238E27FC236}">
                <a16:creationId xmlns:a16="http://schemas.microsoft.com/office/drawing/2014/main" id="{A6BAD4C9-A486-0929-1335-9B32AC23DC30}"/>
              </a:ext>
              <a:ext uri="{C183D7F6-B498-43B3-948B-1728B52AA6E4}">
                <adec:decorative xmlns:adec="http://schemas.microsoft.com/office/drawing/2017/decorative" val="1"/>
              </a:ext>
            </a:extLst>
          </p:cNvPr>
          <p:cNvSpPr txBox="1"/>
          <p:nvPr/>
        </p:nvSpPr>
        <p:spPr>
          <a:xfrm>
            <a:off x="131814" y="5872931"/>
            <a:ext cx="8926133" cy="461665"/>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Amorim, H. C. S. et al. 2023. Scientific Reports (2023)13:18658 </a:t>
            </a:r>
            <a:r>
              <a:rPr lang="en-US" sz="1200" b="1" u="sng" dirty="0">
                <a:solidFill>
                  <a:srgbClr val="0000FF"/>
                </a:solidFill>
                <a:ea typeface="Times New Roman" panose="02020603050405020304" pitchFamily="18" charset="0"/>
                <a:cs typeface="Verdana" panose="020B0604030504040204" pitchFamily="34" charset="0"/>
                <a:hlinkClick r:id="rId4"/>
              </a:rPr>
              <a:t>https://doi.org/10.1038/s41598-023-45960-0</a:t>
            </a:r>
            <a:endParaRPr lang="en-US" sz="1200" b="1" u="sng" dirty="0">
              <a:solidFill>
                <a:srgbClr val="0000FF"/>
              </a:solidFill>
              <a:ea typeface="Times New Roman" panose="02020603050405020304" pitchFamily="18" charset="0"/>
              <a:cs typeface="Verdana" panose="020B0604030504040204" pitchFamily="34" charset="0"/>
            </a:endParaRPr>
          </a:p>
          <a:p>
            <a:r>
              <a:rPr lang="en-US" sz="1200" b="1" dirty="0" err="1"/>
              <a:t>Libohova</a:t>
            </a:r>
            <a:r>
              <a:rPr lang="en-US" sz="1200" b="1" dirty="0"/>
              <a:t>, Z., et al. 2018. Journal of Soil and Water Conservation 73:411-421 doi:10.2489/jswc.73.4.411</a:t>
            </a:r>
          </a:p>
        </p:txBody>
      </p:sp>
    </p:spTree>
    <p:extLst>
      <p:ext uri="{BB962C8B-B14F-4D97-AF65-F5344CB8AC3E}">
        <p14:creationId xmlns:p14="http://schemas.microsoft.com/office/powerpoint/2010/main" val="22286814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300" y="1460178"/>
            <a:ext cx="4229100" cy="397764"/>
          </a:xfrm>
        </p:spPr>
        <p:txBody>
          <a:bodyPr/>
          <a:lstStyle/>
          <a:p>
            <a:r>
              <a:rPr lang="en-US"/>
              <a:t>Nutrient Availability</a:t>
            </a:r>
          </a:p>
        </p:txBody>
      </p:sp>
      <p:pic>
        <p:nvPicPr>
          <p:cNvPr id="3" name="Picture 2" descr="Table describing the nutrient availability indicator of chemical soil health.">
            <a:extLst>
              <a:ext uri="{FF2B5EF4-FFF2-40B4-BE49-F238E27FC236}">
                <a16:creationId xmlns:a16="http://schemas.microsoft.com/office/drawing/2014/main" id="{58AF9447-39D9-7B71-EB86-BA8AC9868EA9}"/>
              </a:ext>
            </a:extLst>
          </p:cNvPr>
          <p:cNvPicPr>
            <a:picLocks noChangeAspect="1"/>
          </p:cNvPicPr>
          <p:nvPr/>
        </p:nvPicPr>
        <p:blipFill>
          <a:blip r:embed="rId3"/>
          <a:stretch>
            <a:fillRect/>
          </a:stretch>
        </p:blipFill>
        <p:spPr>
          <a:xfrm>
            <a:off x="114300" y="2215781"/>
            <a:ext cx="8915400" cy="2566838"/>
          </a:xfrm>
          <a:prstGeom prst="rect">
            <a:avLst/>
          </a:prstGeom>
        </p:spPr>
      </p:pic>
    </p:spTree>
    <p:extLst>
      <p:ext uri="{BB962C8B-B14F-4D97-AF65-F5344CB8AC3E}">
        <p14:creationId xmlns:p14="http://schemas.microsoft.com/office/powerpoint/2010/main" val="2554061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946587" y="647296"/>
            <a:ext cx="7142981" cy="397764"/>
          </a:xfrm>
        </p:spPr>
        <p:txBody>
          <a:bodyPr/>
          <a:lstStyle/>
          <a:p>
            <a:r>
              <a:rPr lang="en-US" sz="3200" dirty="0"/>
              <a:t>Silvopasture &amp; Nutrient Cycling</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76981" y="1499489"/>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6E46753-B9C6-9195-0DAE-BF589FA5AC0E}"/>
              </a:ext>
            </a:extLst>
          </p:cNvPr>
          <p:cNvSpPr txBox="1"/>
          <p:nvPr/>
        </p:nvSpPr>
        <p:spPr>
          <a:xfrm>
            <a:off x="106006" y="1811353"/>
            <a:ext cx="8824144" cy="3647152"/>
          </a:xfrm>
          <a:prstGeom prst="rect">
            <a:avLst/>
          </a:prstGeom>
          <a:noFill/>
        </p:spPr>
        <p:txBody>
          <a:bodyPr wrap="square" rtlCol="0">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Silvopastures </a:t>
            </a:r>
            <a:r>
              <a:rPr lang="en-US" b="1" i="1" dirty="0">
                <a:highlight>
                  <a:srgbClr val="FFFF00"/>
                </a:highlight>
                <a:ea typeface="Times New Roman" panose="02020603050405020304" pitchFamily="18" charset="0"/>
                <a:cs typeface="Verdana" panose="020B0604030504040204" pitchFamily="34" charset="0"/>
              </a:rPr>
              <a:t>should</a:t>
            </a:r>
            <a:r>
              <a:rPr lang="en-US" b="1" dirty="0">
                <a:ea typeface="Times New Roman" panose="02020603050405020304" pitchFamily="18" charset="0"/>
                <a:cs typeface="Verdana" panose="020B0604030504040204" pitchFamily="34" charset="0"/>
              </a:rPr>
              <a:t> accrete more C and N than forests or pastures because they may produce more total annual biomass and have active forest and grassland C and nutrient cycling systems (Sharrow and Ismail, 2004)</a:t>
            </a:r>
          </a:p>
          <a:p>
            <a:pPr marL="257175" indent="-257175">
              <a:buClr>
                <a:schemeClr val="accent1"/>
              </a:buClr>
              <a:buFont typeface="Wingdings" panose="05000000000000000000" pitchFamily="2" charset="2"/>
              <a:buChar char="q"/>
            </a:pPr>
            <a:endParaRPr lang="en-US" b="1" dirty="0"/>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Forages extract inorganic nutrients from the soil that grazing animals consume and then redistribute </a:t>
            </a:r>
            <a:r>
              <a:rPr lang="en-US" b="1" dirty="0">
                <a:highlight>
                  <a:srgbClr val="FFFF00"/>
                </a:highlight>
                <a:ea typeface="Times New Roman" panose="02020603050405020304" pitchFamily="18" charset="0"/>
                <a:cs typeface="Verdana" panose="020B0604030504040204" pitchFamily="34" charset="0"/>
              </a:rPr>
              <a:t>most of those nutrients (80-90%) back across the landscape in organic forms in manure </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Soil biota recycle the organic nutrients in manure, tree and forage litter, and root turnover into inorganic forms to complete the nutrient cycle</a:t>
            </a:r>
            <a:endParaRPr lang="en-US" b="1" dirty="0"/>
          </a:p>
          <a:p>
            <a:pPr marL="257175" indent="-257175">
              <a:buClr>
                <a:schemeClr val="accent1"/>
              </a:buClr>
              <a:buFont typeface="Wingdings" panose="05000000000000000000" pitchFamily="2" charset="2"/>
              <a:buChar char="q"/>
            </a:pPr>
            <a:endParaRPr lang="en-US" sz="1500" b="1" dirty="0"/>
          </a:p>
        </p:txBody>
      </p:sp>
      <p:sp>
        <p:nvSpPr>
          <p:cNvPr id="8" name="TextBox 7">
            <a:extLst>
              <a:ext uri="{FF2B5EF4-FFF2-40B4-BE49-F238E27FC236}">
                <a16:creationId xmlns:a16="http://schemas.microsoft.com/office/drawing/2014/main" id="{ACE77CDA-08E5-1B34-1075-61B732DC24D2}"/>
              </a:ext>
            </a:extLst>
          </p:cNvPr>
          <p:cNvSpPr txBox="1"/>
          <p:nvPr/>
        </p:nvSpPr>
        <p:spPr>
          <a:xfrm>
            <a:off x="176981" y="6072204"/>
            <a:ext cx="6547877" cy="276999"/>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Sharrow, S. H., and S. Ismail. 2004. Agroforestry Systems 60:123–130.</a:t>
            </a:r>
          </a:p>
        </p:txBody>
      </p:sp>
    </p:spTree>
    <p:extLst>
      <p:ext uri="{BB962C8B-B14F-4D97-AF65-F5344CB8AC3E}">
        <p14:creationId xmlns:p14="http://schemas.microsoft.com/office/powerpoint/2010/main" val="1034390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881399" y="660855"/>
            <a:ext cx="7266038" cy="397764"/>
          </a:xfrm>
        </p:spPr>
        <p:txBody>
          <a:bodyPr/>
          <a:lstStyle/>
          <a:p>
            <a:r>
              <a:rPr lang="en-US" sz="3200" dirty="0"/>
              <a:t>Silvopasture &amp; Nutrient Cycling 2</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59649" y="1499489"/>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6E46753-B9C6-9195-0DAE-BF589FA5AC0E}"/>
              </a:ext>
            </a:extLst>
          </p:cNvPr>
          <p:cNvSpPr txBox="1"/>
          <p:nvPr/>
        </p:nvSpPr>
        <p:spPr>
          <a:xfrm>
            <a:off x="106006" y="1762192"/>
            <a:ext cx="8824144" cy="1661993"/>
          </a:xfrm>
          <a:prstGeom prst="rect">
            <a:avLst/>
          </a:prstGeom>
          <a:noFill/>
        </p:spPr>
        <p:txBody>
          <a:bodyPr wrap="square" rtlCol="0">
            <a:spAutoFit/>
          </a:bodyPr>
          <a:lstStyle/>
          <a:p>
            <a:pPr marL="257175" indent="-257175">
              <a:buClr>
                <a:schemeClr val="accent1"/>
              </a:buClr>
              <a:buFont typeface="Wingdings" panose="05000000000000000000" pitchFamily="2" charset="2"/>
              <a:buChar char="q"/>
            </a:pPr>
            <a:r>
              <a:rPr lang="en-US" b="1" dirty="0">
                <a:highlight>
                  <a:srgbClr val="FFFF00"/>
                </a:highlight>
                <a:ea typeface="Times New Roman" panose="02020603050405020304" pitchFamily="18" charset="0"/>
                <a:cs typeface="Verdana" panose="020B0604030504040204" pitchFamily="34" charset="0"/>
              </a:rPr>
              <a:t>The spatial distribution of nutrients can be influenced by topography and terrain attributes </a:t>
            </a:r>
            <a:r>
              <a:rPr lang="en-US" b="1" dirty="0">
                <a:ea typeface="Times New Roman" panose="02020603050405020304" pitchFamily="18" charset="0"/>
                <a:cs typeface="Verdana" panose="020B0604030504040204" pitchFamily="34" charset="0"/>
              </a:rPr>
              <a:t>as they affect plant productivity, livestock grazing patterns, and surface water flow (Adhikari et al., 2018; Ashworth et al., 2022)</a:t>
            </a:r>
          </a:p>
          <a:p>
            <a:pPr marL="257175" indent="-257175">
              <a:buClr>
                <a:schemeClr val="accent1"/>
              </a:buClr>
              <a:buFont typeface="Wingdings" panose="05000000000000000000" pitchFamily="2" charset="2"/>
              <a:buChar char="q"/>
            </a:pPr>
            <a:endParaRPr lang="en-US" sz="1500" b="1" dirty="0"/>
          </a:p>
          <a:p>
            <a:pPr marL="257175" indent="-257175">
              <a:buClr>
                <a:schemeClr val="accent1"/>
              </a:buClr>
              <a:buFont typeface="Wingdings" panose="05000000000000000000" pitchFamily="2" charset="2"/>
              <a:buChar char="q"/>
            </a:pPr>
            <a:endParaRPr lang="en-US" sz="1500" b="1" dirty="0"/>
          </a:p>
        </p:txBody>
      </p:sp>
      <p:pic>
        <p:nvPicPr>
          <p:cNvPr id="8" name="Picture 7" descr="Photo of a silvopasture site in winter without leaves on the trees (pecan).">
            <a:extLst>
              <a:ext uri="{FF2B5EF4-FFF2-40B4-BE49-F238E27FC236}">
                <a16:creationId xmlns:a16="http://schemas.microsoft.com/office/drawing/2014/main" id="{C2706443-B350-5D35-B76D-0B5D3EF116B0}"/>
              </a:ext>
            </a:extLst>
          </p:cNvPr>
          <p:cNvPicPr>
            <a:picLocks noChangeAspect="1"/>
          </p:cNvPicPr>
          <p:nvPr/>
        </p:nvPicPr>
        <p:blipFill>
          <a:blip r:embed="rId3"/>
          <a:stretch>
            <a:fillRect/>
          </a:stretch>
        </p:blipFill>
        <p:spPr>
          <a:xfrm>
            <a:off x="613921" y="3223233"/>
            <a:ext cx="7919573" cy="2381151"/>
          </a:xfrm>
          <a:prstGeom prst="rect">
            <a:avLst/>
          </a:prstGeom>
        </p:spPr>
      </p:pic>
      <p:sp>
        <p:nvSpPr>
          <p:cNvPr id="3" name="TextBox 2">
            <a:extLst>
              <a:ext uri="{FF2B5EF4-FFF2-40B4-BE49-F238E27FC236}">
                <a16:creationId xmlns:a16="http://schemas.microsoft.com/office/drawing/2014/main" id="{D5D08F14-FDA4-86AE-2192-F6B444FBCE8F}"/>
              </a:ext>
            </a:extLst>
          </p:cNvPr>
          <p:cNvSpPr txBox="1"/>
          <p:nvPr/>
        </p:nvSpPr>
        <p:spPr>
          <a:xfrm>
            <a:off x="180544" y="5829104"/>
            <a:ext cx="8753168" cy="276999"/>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Adhikari, K.,  et al. 2018. </a:t>
            </a:r>
            <a:r>
              <a:rPr lang="en-US" sz="1200" b="1" dirty="0" err="1">
                <a:ea typeface="Times New Roman" panose="02020603050405020304" pitchFamily="18" charset="0"/>
                <a:cs typeface="Verdana" panose="020B0604030504040204" pitchFamily="34" charset="0"/>
              </a:rPr>
              <a:t>Agrosystems</a:t>
            </a:r>
            <a:r>
              <a:rPr lang="en-US" sz="1200" b="1" dirty="0">
                <a:ea typeface="Times New Roman" panose="02020603050405020304" pitchFamily="18" charset="0"/>
                <a:cs typeface="Verdana" panose="020B0604030504040204" pitchFamily="34" charset="0"/>
              </a:rPr>
              <a:t> Geoscience and Environment 1:180008 doi:10.2134/age2018.04.0008</a:t>
            </a:r>
          </a:p>
        </p:txBody>
      </p:sp>
      <p:sp>
        <p:nvSpPr>
          <p:cNvPr id="4" name="TextBox 3">
            <a:extLst>
              <a:ext uri="{FF2B5EF4-FFF2-40B4-BE49-F238E27FC236}">
                <a16:creationId xmlns:a16="http://schemas.microsoft.com/office/drawing/2014/main" id="{D42D2ECE-A752-0C7B-9883-9622726F8551}"/>
              </a:ext>
            </a:extLst>
          </p:cNvPr>
          <p:cNvSpPr txBox="1"/>
          <p:nvPr/>
        </p:nvSpPr>
        <p:spPr>
          <a:xfrm>
            <a:off x="163212" y="6118487"/>
            <a:ext cx="7984225" cy="461665"/>
          </a:xfrm>
          <a:prstGeom prst="rect">
            <a:avLst/>
          </a:prstGeom>
          <a:noFill/>
        </p:spPr>
        <p:txBody>
          <a:bodyPr wrap="square">
            <a:spAutoFit/>
          </a:bodyPr>
          <a:lstStyle/>
          <a:p>
            <a:r>
              <a:rPr lang="en-US" sz="1200" b="1" dirty="0"/>
              <a:t>Ashworth, A. J., et al. 2022. Scientific Reports 12:3508 </a:t>
            </a:r>
            <a:r>
              <a:rPr lang="en-US" sz="1200" b="1" dirty="0">
                <a:hlinkClick r:id="rId4"/>
              </a:rPr>
              <a:t>https://doi.org/10.1038/s41598-022-07366-2</a:t>
            </a:r>
            <a:endParaRPr lang="en-US" sz="1200" b="1" dirty="0"/>
          </a:p>
          <a:p>
            <a:endParaRPr lang="en-US" sz="1200" b="1" dirty="0"/>
          </a:p>
        </p:txBody>
      </p:sp>
    </p:spTree>
    <p:extLst>
      <p:ext uri="{BB962C8B-B14F-4D97-AF65-F5344CB8AC3E}">
        <p14:creationId xmlns:p14="http://schemas.microsoft.com/office/powerpoint/2010/main" val="879720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37654" y="616535"/>
            <a:ext cx="9114503" cy="397764"/>
          </a:xfrm>
        </p:spPr>
        <p:txBody>
          <a:bodyPr/>
          <a:lstStyle/>
          <a:p>
            <a:pPr algn="ctr"/>
            <a:r>
              <a:rPr lang="en-US" sz="3200" dirty="0"/>
              <a:t>Silvopasture Nutrient Distribution</a:t>
            </a:r>
          </a:p>
        </p:txBody>
      </p:sp>
      <p:pic>
        <p:nvPicPr>
          <p:cNvPr id="10" name="Picture 9" descr="Image of the elevation changes, tree placement, and sampling sites of a silvopasture site.">
            <a:extLst>
              <a:ext uri="{FF2B5EF4-FFF2-40B4-BE49-F238E27FC236}">
                <a16:creationId xmlns:a16="http://schemas.microsoft.com/office/drawing/2014/main" id="{0222EF5B-C8FC-517E-8872-07436B9EC91B}"/>
              </a:ext>
            </a:extLst>
          </p:cNvPr>
          <p:cNvPicPr>
            <a:picLocks noChangeAspect="1"/>
          </p:cNvPicPr>
          <p:nvPr/>
        </p:nvPicPr>
        <p:blipFill>
          <a:blip r:embed="rId3"/>
          <a:stretch>
            <a:fillRect/>
          </a:stretch>
        </p:blipFill>
        <p:spPr>
          <a:xfrm>
            <a:off x="176981" y="1328795"/>
            <a:ext cx="2986732" cy="3842955"/>
          </a:xfrm>
          <a:prstGeom prst="rect">
            <a:avLst/>
          </a:prstGeom>
        </p:spPr>
      </p:pic>
      <p:pic>
        <p:nvPicPr>
          <p:cNvPr id="7" name="Picture 6" descr="Maps of the spatial distribution of nitrogen and phosphorus in the soil of a silvopasture.">
            <a:extLst>
              <a:ext uri="{FF2B5EF4-FFF2-40B4-BE49-F238E27FC236}">
                <a16:creationId xmlns:a16="http://schemas.microsoft.com/office/drawing/2014/main" id="{F14A5AFE-22A5-6A23-367A-75439CF4735E}"/>
              </a:ext>
            </a:extLst>
          </p:cNvPr>
          <p:cNvPicPr>
            <a:picLocks noChangeAspect="1"/>
          </p:cNvPicPr>
          <p:nvPr/>
        </p:nvPicPr>
        <p:blipFill rotWithShape="1">
          <a:blip r:embed="rId4"/>
          <a:srcRect r="50734"/>
          <a:stretch/>
        </p:blipFill>
        <p:spPr>
          <a:xfrm>
            <a:off x="4156772" y="1271646"/>
            <a:ext cx="3508177" cy="2350297"/>
          </a:xfrm>
          <a:prstGeom prst="rect">
            <a:avLst/>
          </a:prstGeom>
        </p:spPr>
      </p:pic>
      <p:sp>
        <p:nvSpPr>
          <p:cNvPr id="4" name="TextBox 3">
            <a:extLst>
              <a:ext uri="{FF2B5EF4-FFF2-40B4-BE49-F238E27FC236}">
                <a16:creationId xmlns:a16="http://schemas.microsoft.com/office/drawing/2014/main" id="{6657DB99-A205-6304-D7D6-844787145171}"/>
              </a:ext>
            </a:extLst>
          </p:cNvPr>
          <p:cNvSpPr txBox="1"/>
          <p:nvPr/>
        </p:nvSpPr>
        <p:spPr>
          <a:xfrm>
            <a:off x="4709651" y="1351322"/>
            <a:ext cx="811441" cy="253916"/>
          </a:xfrm>
          <a:prstGeom prst="rect">
            <a:avLst/>
          </a:prstGeom>
          <a:noFill/>
        </p:spPr>
        <p:txBody>
          <a:bodyPr wrap="none" rtlCol="0">
            <a:spAutoFit/>
          </a:bodyPr>
          <a:lstStyle/>
          <a:p>
            <a:r>
              <a:rPr lang="en-US" sz="1050" b="1"/>
              <a:t>Nitrogen</a:t>
            </a:r>
          </a:p>
        </p:txBody>
      </p:sp>
      <p:sp>
        <p:nvSpPr>
          <p:cNvPr id="6" name="TextBox 5">
            <a:extLst>
              <a:ext uri="{FF2B5EF4-FFF2-40B4-BE49-F238E27FC236}">
                <a16:creationId xmlns:a16="http://schemas.microsoft.com/office/drawing/2014/main" id="{1184ADCA-265A-73C3-1DFD-ED4A2F357230}"/>
              </a:ext>
            </a:extLst>
          </p:cNvPr>
          <p:cNvSpPr txBox="1"/>
          <p:nvPr/>
        </p:nvSpPr>
        <p:spPr>
          <a:xfrm>
            <a:off x="6350412" y="1351322"/>
            <a:ext cx="1032655" cy="253916"/>
          </a:xfrm>
          <a:prstGeom prst="rect">
            <a:avLst/>
          </a:prstGeom>
          <a:noFill/>
        </p:spPr>
        <p:txBody>
          <a:bodyPr wrap="none" rtlCol="0">
            <a:spAutoFit/>
          </a:bodyPr>
          <a:lstStyle/>
          <a:p>
            <a:r>
              <a:rPr lang="en-US" sz="1050" b="1"/>
              <a:t>Phosphorus</a:t>
            </a:r>
          </a:p>
        </p:txBody>
      </p:sp>
      <p:sp>
        <p:nvSpPr>
          <p:cNvPr id="11" name="TextBox 10">
            <a:extLst>
              <a:ext uri="{FF2B5EF4-FFF2-40B4-BE49-F238E27FC236}">
                <a16:creationId xmlns:a16="http://schemas.microsoft.com/office/drawing/2014/main" id="{4B1A76E0-47A3-CED1-E763-629E7067272A}"/>
              </a:ext>
            </a:extLst>
          </p:cNvPr>
          <p:cNvSpPr txBox="1"/>
          <p:nvPr/>
        </p:nvSpPr>
        <p:spPr>
          <a:xfrm>
            <a:off x="3222340" y="3691573"/>
            <a:ext cx="5744679" cy="2246769"/>
          </a:xfrm>
          <a:prstGeom prst="rect">
            <a:avLst/>
          </a:prstGeom>
          <a:noFill/>
        </p:spPr>
        <p:txBody>
          <a:bodyPr wrap="square" rtlCol="0">
            <a:spAutoFit/>
          </a:bodyPr>
          <a:lstStyle/>
          <a:p>
            <a:pPr marL="214313" indent="-214313">
              <a:buClr>
                <a:schemeClr val="accent1"/>
              </a:buClr>
              <a:buFont typeface="Wingdings" panose="05000000000000000000" pitchFamily="2" charset="2"/>
              <a:buChar char="q"/>
            </a:pPr>
            <a:r>
              <a:rPr lang="en-US" sz="1600" b="1" dirty="0"/>
              <a:t>Terrain attributes affect water flow and nutrient movement</a:t>
            </a:r>
          </a:p>
          <a:p>
            <a:pPr marL="214313" indent="-214313">
              <a:buClr>
                <a:schemeClr val="accent1"/>
              </a:buClr>
              <a:buFont typeface="Wingdings" panose="05000000000000000000" pitchFamily="2" charset="2"/>
              <a:buChar char="q"/>
            </a:pPr>
            <a:r>
              <a:rPr lang="en-US" sz="1600" b="1" dirty="0"/>
              <a:t>More mobile nutrients (e.g., N) are more evenly distributed </a:t>
            </a:r>
          </a:p>
          <a:p>
            <a:pPr marL="214313" indent="-214313">
              <a:buClr>
                <a:schemeClr val="accent1"/>
              </a:buClr>
              <a:buFont typeface="Wingdings" panose="05000000000000000000" pitchFamily="2" charset="2"/>
              <a:buChar char="q"/>
            </a:pPr>
            <a:r>
              <a:rPr lang="en-US" sz="1600" b="1" dirty="0"/>
              <a:t>Less mobile nutrients (e.g., P) are less well distributed</a:t>
            </a:r>
          </a:p>
          <a:p>
            <a:pPr marL="214313" indent="-214313">
              <a:buClr>
                <a:schemeClr val="accent1"/>
              </a:buClr>
              <a:buFont typeface="Wingdings" panose="05000000000000000000" pitchFamily="2" charset="2"/>
              <a:buChar char="q"/>
            </a:pPr>
            <a:r>
              <a:rPr lang="en-US" sz="1600" b="1" dirty="0">
                <a:highlight>
                  <a:srgbClr val="FFFF00"/>
                </a:highlight>
              </a:rPr>
              <a:t>More uniform grazing will help redistribute nutrients through manure depositions</a:t>
            </a:r>
          </a:p>
          <a:p>
            <a:pPr marL="214313" indent="-214313">
              <a:buClr>
                <a:schemeClr val="accent1"/>
              </a:buClr>
              <a:buFont typeface="Wingdings" panose="05000000000000000000" pitchFamily="2" charset="2"/>
              <a:buChar char="q"/>
            </a:pPr>
            <a:endParaRPr lang="en-US" sz="1200" b="1" dirty="0"/>
          </a:p>
        </p:txBody>
      </p:sp>
      <p:sp>
        <p:nvSpPr>
          <p:cNvPr id="3" name="TextBox 2">
            <a:extLst>
              <a:ext uri="{FF2B5EF4-FFF2-40B4-BE49-F238E27FC236}">
                <a16:creationId xmlns:a16="http://schemas.microsoft.com/office/drawing/2014/main" id="{D5D08F14-FDA4-86AE-2192-F6B444FBCE8F}"/>
              </a:ext>
            </a:extLst>
          </p:cNvPr>
          <p:cNvSpPr txBox="1"/>
          <p:nvPr/>
        </p:nvSpPr>
        <p:spPr>
          <a:xfrm>
            <a:off x="151449" y="6007972"/>
            <a:ext cx="8753168" cy="276999"/>
          </a:xfrm>
          <a:prstGeom prst="rect">
            <a:avLst/>
          </a:prstGeom>
          <a:noFill/>
        </p:spPr>
        <p:txBody>
          <a:bodyPr wrap="square">
            <a:spAutoFit/>
          </a:bodyPr>
          <a:lstStyle/>
          <a:p>
            <a:r>
              <a:rPr lang="en-US" sz="1200" b="1" dirty="0">
                <a:ea typeface="Times New Roman" panose="02020603050405020304" pitchFamily="18" charset="0"/>
                <a:cs typeface="Verdana" panose="020B0604030504040204" pitchFamily="34" charset="0"/>
              </a:rPr>
              <a:t>Adhikari, K.,  et al. 2018. </a:t>
            </a:r>
            <a:r>
              <a:rPr lang="en-US" sz="1200" b="1" dirty="0" err="1">
                <a:ea typeface="Times New Roman" panose="02020603050405020304" pitchFamily="18" charset="0"/>
                <a:cs typeface="Verdana" panose="020B0604030504040204" pitchFamily="34" charset="0"/>
              </a:rPr>
              <a:t>Agrosystems</a:t>
            </a:r>
            <a:r>
              <a:rPr lang="en-US" sz="1200" b="1" dirty="0">
                <a:ea typeface="Times New Roman" panose="02020603050405020304" pitchFamily="18" charset="0"/>
                <a:cs typeface="Verdana" panose="020B0604030504040204" pitchFamily="34" charset="0"/>
              </a:rPr>
              <a:t> Geoscience and Environment 1:180008 doi:10.2134/age2018.04.0008</a:t>
            </a:r>
          </a:p>
        </p:txBody>
      </p:sp>
    </p:spTree>
    <p:extLst>
      <p:ext uri="{BB962C8B-B14F-4D97-AF65-F5344CB8AC3E}">
        <p14:creationId xmlns:p14="http://schemas.microsoft.com/office/powerpoint/2010/main" val="34281238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2715142" y="452766"/>
            <a:ext cx="6673073" cy="397764"/>
          </a:xfrm>
        </p:spPr>
        <p:txBody>
          <a:bodyPr/>
          <a:lstStyle/>
          <a:p>
            <a:r>
              <a:rPr lang="en-US" sz="3200" dirty="0"/>
              <a:t>Grazing Patterns</a:t>
            </a:r>
          </a:p>
        </p:txBody>
      </p:sp>
      <p:pic>
        <p:nvPicPr>
          <p:cNvPr id="7" name="Picture 6">
            <a:extLst>
              <a:ext uri="{FF2B5EF4-FFF2-40B4-BE49-F238E27FC236}">
                <a16:creationId xmlns:a16="http://schemas.microsoft.com/office/drawing/2014/main" id="{AC18995B-4080-64D0-E1DB-E356E952D032}"/>
              </a:ext>
              <a:ext uri="{C183D7F6-B498-43B3-948B-1728B52AA6E4}">
                <adec:decorative xmlns:adec="http://schemas.microsoft.com/office/drawing/2017/decorative" val="1"/>
              </a:ext>
            </a:extLst>
          </p:cNvPr>
          <p:cNvPicPr>
            <a:picLocks noChangeAspect="1"/>
          </p:cNvPicPr>
          <p:nvPr/>
        </p:nvPicPr>
        <p:blipFill rotWithShape="1">
          <a:blip r:embed="rId3"/>
          <a:srcRect r="27399"/>
          <a:stretch/>
        </p:blipFill>
        <p:spPr>
          <a:xfrm>
            <a:off x="1138565" y="1029718"/>
            <a:ext cx="2821577" cy="3088589"/>
          </a:xfrm>
          <a:prstGeom prst="rect">
            <a:avLst/>
          </a:prstGeom>
        </p:spPr>
      </p:pic>
      <p:pic>
        <p:nvPicPr>
          <p:cNvPr id="9" name="Picture 8">
            <a:extLst>
              <a:ext uri="{FF2B5EF4-FFF2-40B4-BE49-F238E27FC236}">
                <a16:creationId xmlns:a16="http://schemas.microsoft.com/office/drawing/2014/main" id="{BD1AB48F-9C05-65B6-635D-E285F5C3CC5B}"/>
              </a:ext>
              <a:ext uri="{C183D7F6-B498-43B3-948B-1728B52AA6E4}">
                <adec:decorative xmlns:adec="http://schemas.microsoft.com/office/drawing/2017/decorative" val="1"/>
              </a:ext>
            </a:extLst>
          </p:cNvPr>
          <p:cNvPicPr>
            <a:picLocks noChangeAspect="1"/>
          </p:cNvPicPr>
          <p:nvPr/>
        </p:nvPicPr>
        <p:blipFill rotWithShape="1">
          <a:blip r:embed="rId4"/>
          <a:srcRect l="72856" t="30352" r="5490" b="58595"/>
          <a:stretch/>
        </p:blipFill>
        <p:spPr>
          <a:xfrm>
            <a:off x="1102642" y="4157554"/>
            <a:ext cx="1028700" cy="417953"/>
          </a:xfrm>
          <a:prstGeom prst="rect">
            <a:avLst/>
          </a:prstGeom>
        </p:spPr>
      </p:pic>
      <p:pic>
        <p:nvPicPr>
          <p:cNvPr id="10" name="Picture 9">
            <a:extLst>
              <a:ext uri="{FF2B5EF4-FFF2-40B4-BE49-F238E27FC236}">
                <a16:creationId xmlns:a16="http://schemas.microsoft.com/office/drawing/2014/main" id="{97A348D0-042A-74E6-1FAA-E7B437813E34}"/>
              </a:ext>
              <a:ext uri="{C183D7F6-B498-43B3-948B-1728B52AA6E4}">
                <adec:decorative xmlns:adec="http://schemas.microsoft.com/office/drawing/2017/decorative" val="1"/>
              </a:ext>
            </a:extLst>
          </p:cNvPr>
          <p:cNvPicPr>
            <a:picLocks noChangeAspect="1"/>
          </p:cNvPicPr>
          <p:nvPr/>
        </p:nvPicPr>
        <p:blipFill rotWithShape="1">
          <a:blip r:embed="rId5"/>
          <a:srcRect t="33803" r="25006" b="38261"/>
          <a:stretch/>
        </p:blipFill>
        <p:spPr>
          <a:xfrm>
            <a:off x="2074192" y="4076366"/>
            <a:ext cx="857250" cy="591414"/>
          </a:xfrm>
          <a:prstGeom prst="rect">
            <a:avLst/>
          </a:prstGeom>
        </p:spPr>
      </p:pic>
      <p:pic>
        <p:nvPicPr>
          <p:cNvPr id="12" name="Picture 11">
            <a:extLst>
              <a:ext uri="{FF2B5EF4-FFF2-40B4-BE49-F238E27FC236}">
                <a16:creationId xmlns:a16="http://schemas.microsoft.com/office/drawing/2014/main" id="{82AB7DCC-2C87-61D6-638D-537C30DF38D5}"/>
              </a:ext>
              <a:ext uri="{C183D7F6-B498-43B3-948B-1728B52AA6E4}">
                <adec:decorative xmlns:adec="http://schemas.microsoft.com/office/drawing/2017/decorative" val="1"/>
              </a:ext>
            </a:extLst>
          </p:cNvPr>
          <p:cNvPicPr>
            <a:picLocks noChangeAspect="1"/>
          </p:cNvPicPr>
          <p:nvPr/>
        </p:nvPicPr>
        <p:blipFill rotWithShape="1">
          <a:blip r:embed="rId5"/>
          <a:srcRect t="69743" b="5962"/>
          <a:stretch/>
        </p:blipFill>
        <p:spPr>
          <a:xfrm>
            <a:off x="2874193" y="4153429"/>
            <a:ext cx="1143099" cy="514351"/>
          </a:xfrm>
          <a:prstGeom prst="rect">
            <a:avLst/>
          </a:prstGeom>
        </p:spPr>
      </p:pic>
      <p:pic>
        <p:nvPicPr>
          <p:cNvPr id="8" name="Picture 7">
            <a:extLst>
              <a:ext uri="{FF2B5EF4-FFF2-40B4-BE49-F238E27FC236}">
                <a16:creationId xmlns:a16="http://schemas.microsoft.com/office/drawing/2014/main" id="{3A3023BB-E768-3926-64EE-235B616B7AA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074442" y="1086868"/>
            <a:ext cx="3646333" cy="3088589"/>
          </a:xfrm>
          <a:prstGeom prst="rect">
            <a:avLst/>
          </a:prstGeom>
        </p:spPr>
      </p:pic>
      <p:sp>
        <p:nvSpPr>
          <p:cNvPr id="11" name="TextBox 10">
            <a:extLst>
              <a:ext uri="{FF2B5EF4-FFF2-40B4-BE49-F238E27FC236}">
                <a16:creationId xmlns:a16="http://schemas.microsoft.com/office/drawing/2014/main" id="{46F763F5-E59C-D2C2-07FA-DA6A62B71902}"/>
              </a:ext>
              <a:ext uri="{C183D7F6-B498-43B3-948B-1728B52AA6E4}">
                <adec:decorative xmlns:adec="http://schemas.microsoft.com/office/drawing/2017/decorative" val="1"/>
              </a:ext>
            </a:extLst>
          </p:cNvPr>
          <p:cNvSpPr txBox="1"/>
          <p:nvPr/>
        </p:nvSpPr>
        <p:spPr>
          <a:xfrm>
            <a:off x="4155732" y="1166538"/>
            <a:ext cx="569387" cy="300082"/>
          </a:xfrm>
          <a:prstGeom prst="rect">
            <a:avLst/>
          </a:prstGeom>
          <a:solidFill>
            <a:schemeClr val="bg1"/>
          </a:solidFill>
        </p:spPr>
        <p:txBody>
          <a:bodyPr wrap="none" rtlCol="0">
            <a:spAutoFit/>
          </a:bodyPr>
          <a:lstStyle/>
          <a:p>
            <a:r>
              <a:rPr lang="en-US" sz="1350" b="1">
                <a:latin typeface="Arial" panose="020B0604020202020204" pitchFamily="34" charset="0"/>
                <a:cs typeface="Arial" panose="020B0604020202020204" pitchFamily="34" charset="0"/>
              </a:rPr>
              <a:t>2018</a:t>
            </a:r>
          </a:p>
        </p:txBody>
      </p:sp>
      <p:sp>
        <p:nvSpPr>
          <p:cNvPr id="17" name="TextBox 16">
            <a:extLst>
              <a:ext uri="{FF2B5EF4-FFF2-40B4-BE49-F238E27FC236}">
                <a16:creationId xmlns:a16="http://schemas.microsoft.com/office/drawing/2014/main" id="{CBC23171-682F-3BB7-6FBC-41B27ACE4701}"/>
              </a:ext>
              <a:ext uri="{C183D7F6-B498-43B3-948B-1728B52AA6E4}">
                <adec:decorative xmlns:adec="http://schemas.microsoft.com/office/drawing/2017/decorative" val="1"/>
              </a:ext>
            </a:extLst>
          </p:cNvPr>
          <p:cNvSpPr txBox="1"/>
          <p:nvPr/>
        </p:nvSpPr>
        <p:spPr>
          <a:xfrm>
            <a:off x="4098544" y="1579835"/>
            <a:ext cx="772969" cy="715581"/>
          </a:xfrm>
          <a:prstGeom prst="rect">
            <a:avLst/>
          </a:prstGeom>
          <a:noFill/>
        </p:spPr>
        <p:txBody>
          <a:bodyPr wrap="none" rtlCol="0">
            <a:spAutoFit/>
          </a:bodyPr>
          <a:lstStyle/>
          <a:p>
            <a:r>
              <a:rPr lang="en-US" sz="1350" b="1"/>
              <a:t>Native</a:t>
            </a:r>
          </a:p>
          <a:p>
            <a:r>
              <a:rPr lang="en-US" sz="1350" b="1"/>
              <a:t>Grass</a:t>
            </a:r>
          </a:p>
          <a:p>
            <a:r>
              <a:rPr lang="en-US" sz="1350" b="1"/>
              <a:t>Strips</a:t>
            </a:r>
          </a:p>
        </p:txBody>
      </p:sp>
      <p:cxnSp>
        <p:nvCxnSpPr>
          <p:cNvPr id="14" name="Straight Arrow Connector 13">
            <a:extLst>
              <a:ext uri="{FF2B5EF4-FFF2-40B4-BE49-F238E27FC236}">
                <a16:creationId xmlns:a16="http://schemas.microsoft.com/office/drawing/2014/main" id="{CC5BBEB7-DE2E-1CD9-4A73-D34ED2EBBAD8}"/>
              </a:ext>
              <a:ext uri="{C183D7F6-B498-43B3-948B-1728B52AA6E4}">
                <adec:decorative xmlns:adec="http://schemas.microsoft.com/office/drawing/2017/decorative" val="1"/>
              </a:ext>
            </a:extLst>
          </p:cNvPr>
          <p:cNvCxnSpPr>
            <a:cxnSpLocks/>
          </p:cNvCxnSpPr>
          <p:nvPr/>
        </p:nvCxnSpPr>
        <p:spPr>
          <a:xfrm flipV="1">
            <a:off x="4713383" y="2003757"/>
            <a:ext cx="389759" cy="94186"/>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F81EE21-AC0B-E20B-3BC6-AA5689D3D8D2}"/>
              </a:ext>
              <a:ext uri="{C183D7F6-B498-43B3-948B-1728B52AA6E4}">
                <adec:decorative xmlns:adec="http://schemas.microsoft.com/office/drawing/2017/decorative" val="1"/>
              </a:ext>
            </a:extLst>
          </p:cNvPr>
          <p:cNvCxnSpPr>
            <a:cxnSpLocks/>
          </p:cNvCxnSpPr>
          <p:nvPr/>
        </p:nvCxnSpPr>
        <p:spPr>
          <a:xfrm>
            <a:off x="4621015" y="2272333"/>
            <a:ext cx="139227" cy="480014"/>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E1048AA-BC7F-9759-228C-7D3B2D5634D7}"/>
              </a:ext>
              <a:ext uri="{C183D7F6-B498-43B3-948B-1728B52AA6E4}">
                <adec:decorative xmlns:adec="http://schemas.microsoft.com/office/drawing/2017/decorative" val="1"/>
              </a:ext>
            </a:extLst>
          </p:cNvPr>
          <p:cNvCxnSpPr>
            <a:cxnSpLocks/>
          </p:cNvCxnSpPr>
          <p:nvPr/>
        </p:nvCxnSpPr>
        <p:spPr>
          <a:xfrm>
            <a:off x="4318741" y="2215833"/>
            <a:ext cx="66378" cy="1353788"/>
          </a:xfrm>
          <a:prstGeom prst="straightConnector1">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2584F6-473F-350C-51C5-E58696F554F0}"/>
              </a:ext>
              <a:ext uri="{C183D7F6-B498-43B3-948B-1728B52AA6E4}">
                <adec:decorative xmlns:adec="http://schemas.microsoft.com/office/drawing/2017/decorative" val="1"/>
              </a:ext>
            </a:extLst>
          </p:cNvPr>
          <p:cNvCxnSpPr>
            <a:cxnSpLocks/>
            <a:stCxn id="18" idx="1"/>
          </p:cNvCxnSpPr>
          <p:nvPr/>
        </p:nvCxnSpPr>
        <p:spPr>
          <a:xfrm flipH="1" flipV="1">
            <a:off x="6760492" y="3432507"/>
            <a:ext cx="330874" cy="413027"/>
          </a:xfrm>
          <a:prstGeom prst="straightConnector1">
            <a:avLst/>
          </a:prstGeom>
          <a:ln w="41275">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D6CFC34-F027-A30D-24D7-4CF6BDD52E84}"/>
              </a:ext>
              <a:ext uri="{C183D7F6-B498-43B3-948B-1728B52AA6E4}">
                <adec:decorative xmlns:adec="http://schemas.microsoft.com/office/drawing/2017/decorative" val="1"/>
              </a:ext>
            </a:extLst>
          </p:cNvPr>
          <p:cNvSpPr txBox="1"/>
          <p:nvPr/>
        </p:nvSpPr>
        <p:spPr>
          <a:xfrm>
            <a:off x="7091366" y="3591618"/>
            <a:ext cx="814647" cy="507831"/>
          </a:xfrm>
          <a:prstGeom prst="rect">
            <a:avLst/>
          </a:prstGeom>
          <a:noFill/>
        </p:spPr>
        <p:txBody>
          <a:bodyPr wrap="none" rtlCol="0">
            <a:spAutoFit/>
          </a:bodyPr>
          <a:lstStyle/>
          <a:p>
            <a:r>
              <a:rPr lang="en-US" sz="1350" b="1"/>
              <a:t>Water</a:t>
            </a:r>
          </a:p>
          <a:p>
            <a:r>
              <a:rPr lang="en-US" sz="1350" b="1"/>
              <a:t>Source</a:t>
            </a:r>
          </a:p>
        </p:txBody>
      </p:sp>
      <p:sp>
        <p:nvSpPr>
          <p:cNvPr id="20" name="TextBox 19">
            <a:extLst>
              <a:ext uri="{FF2B5EF4-FFF2-40B4-BE49-F238E27FC236}">
                <a16:creationId xmlns:a16="http://schemas.microsoft.com/office/drawing/2014/main" id="{20B51689-233B-EEA6-1BAD-48C8ED163318}"/>
              </a:ext>
              <a:ext uri="{C183D7F6-B498-43B3-948B-1728B52AA6E4}">
                <adec:decorative xmlns:adec="http://schemas.microsoft.com/office/drawing/2017/decorative" val="1"/>
              </a:ext>
            </a:extLst>
          </p:cNvPr>
          <p:cNvSpPr txBox="1"/>
          <p:nvPr/>
        </p:nvSpPr>
        <p:spPr>
          <a:xfrm>
            <a:off x="4074443" y="3946857"/>
            <a:ext cx="2698175" cy="276999"/>
          </a:xfrm>
          <a:prstGeom prst="rect">
            <a:avLst/>
          </a:prstGeom>
          <a:noFill/>
        </p:spPr>
        <p:txBody>
          <a:bodyPr wrap="none" rtlCol="0">
            <a:spAutoFit/>
          </a:bodyPr>
          <a:lstStyle/>
          <a:p>
            <a:r>
              <a:rPr lang="en-US" sz="1200" b="1"/>
              <a:t>Each dot = heifer lowered head</a:t>
            </a:r>
          </a:p>
        </p:txBody>
      </p:sp>
      <p:sp>
        <p:nvSpPr>
          <p:cNvPr id="6" name="TextBox 5">
            <a:extLst>
              <a:ext uri="{FF2B5EF4-FFF2-40B4-BE49-F238E27FC236}">
                <a16:creationId xmlns:a16="http://schemas.microsoft.com/office/drawing/2014/main" id="{855EB37F-6E25-6B7C-5F56-A28E505F424D}"/>
              </a:ext>
              <a:ext uri="{C183D7F6-B498-43B3-948B-1728B52AA6E4}">
                <adec:decorative xmlns:adec="http://schemas.microsoft.com/office/drawing/2017/decorative" val="1"/>
              </a:ext>
            </a:extLst>
          </p:cNvPr>
          <p:cNvSpPr txBox="1"/>
          <p:nvPr/>
        </p:nvSpPr>
        <p:spPr>
          <a:xfrm>
            <a:off x="110565" y="4696588"/>
            <a:ext cx="9033435" cy="1754326"/>
          </a:xfrm>
          <a:prstGeom prst="rect">
            <a:avLst/>
          </a:prstGeom>
          <a:noFill/>
        </p:spPr>
        <p:txBody>
          <a:bodyPr wrap="square" rtlCol="0">
            <a:spAutoFit/>
          </a:bodyPr>
          <a:lstStyle/>
          <a:p>
            <a:pPr marL="214313" indent="-214313">
              <a:buClr>
                <a:schemeClr val="accent1"/>
              </a:buClr>
              <a:buFont typeface="Wingdings" panose="05000000000000000000" pitchFamily="2" charset="2"/>
              <a:buChar char="q"/>
            </a:pPr>
            <a:r>
              <a:rPr lang="en-US" sz="1600" b="1" dirty="0">
                <a:highlight>
                  <a:srgbClr val="FFFF00"/>
                </a:highlight>
              </a:rPr>
              <a:t>Cattle prefer grazing native </a:t>
            </a:r>
            <a:r>
              <a:rPr lang="pt-BR" sz="1600" b="1" dirty="0">
                <a:highlight>
                  <a:srgbClr val="FFFF00"/>
                </a:highlight>
              </a:rPr>
              <a:t>grasses </a:t>
            </a:r>
            <a:r>
              <a:rPr lang="en-US" sz="1600" b="1" dirty="0">
                <a:highlight>
                  <a:srgbClr val="FFFF00"/>
                </a:highlight>
              </a:rPr>
              <a:t>and udic (dry) landscape positions </a:t>
            </a:r>
          </a:p>
          <a:p>
            <a:pPr algn="l">
              <a:buClr>
                <a:schemeClr val="accent1"/>
              </a:buClr>
            </a:pPr>
            <a:endParaRPr lang="en-US" sz="1600" b="1" dirty="0"/>
          </a:p>
          <a:p>
            <a:pPr marL="214313" indent="-214313">
              <a:buClr>
                <a:schemeClr val="accent1"/>
              </a:buClr>
              <a:buFont typeface="Wingdings" panose="05000000000000000000" pitchFamily="2" charset="2"/>
              <a:buChar char="q"/>
            </a:pPr>
            <a:r>
              <a:rPr lang="en-US" sz="1600" b="1" dirty="0"/>
              <a:t>Soils with greater grazing frequency had higher P and K contents </a:t>
            </a:r>
          </a:p>
          <a:p>
            <a:pPr marL="214313" indent="-214313">
              <a:buClr>
                <a:schemeClr val="accent1"/>
              </a:buClr>
              <a:buFont typeface="Wingdings" panose="05000000000000000000" pitchFamily="2" charset="2"/>
              <a:buChar char="q"/>
            </a:pPr>
            <a:endParaRPr lang="en-US" sz="1600" b="1" dirty="0"/>
          </a:p>
          <a:p>
            <a:pPr marL="214313" indent="-214313">
              <a:buClr>
                <a:schemeClr val="accent1"/>
              </a:buClr>
              <a:buFont typeface="Wingdings" panose="05000000000000000000" pitchFamily="2" charset="2"/>
              <a:buChar char="q"/>
            </a:pPr>
            <a:r>
              <a:rPr lang="en-US" sz="1600" b="1" dirty="0"/>
              <a:t>Forages had less lignin at lower elevations and greater tree height and diameter (shade) during summer mob grazing</a:t>
            </a:r>
          </a:p>
          <a:p>
            <a:pPr marL="214313" indent="-214313">
              <a:buClr>
                <a:schemeClr val="accent1"/>
              </a:buClr>
              <a:buFont typeface="Wingdings" panose="05000000000000000000" pitchFamily="2" charset="2"/>
              <a:buChar char="q"/>
            </a:pPr>
            <a:endParaRPr lang="en-US" sz="1200" b="1" dirty="0"/>
          </a:p>
        </p:txBody>
      </p:sp>
      <p:sp>
        <p:nvSpPr>
          <p:cNvPr id="4" name="TextBox 3">
            <a:extLst>
              <a:ext uri="{FF2B5EF4-FFF2-40B4-BE49-F238E27FC236}">
                <a16:creationId xmlns:a16="http://schemas.microsoft.com/office/drawing/2014/main" id="{D42D2ECE-A752-0C7B-9883-9622726F8551}"/>
              </a:ext>
              <a:ext uri="{C183D7F6-B498-43B3-948B-1728B52AA6E4}">
                <adec:decorative xmlns:adec="http://schemas.microsoft.com/office/drawing/2017/decorative" val="1"/>
              </a:ext>
            </a:extLst>
          </p:cNvPr>
          <p:cNvSpPr txBox="1"/>
          <p:nvPr/>
        </p:nvSpPr>
        <p:spPr>
          <a:xfrm>
            <a:off x="77167" y="6204372"/>
            <a:ext cx="8012800" cy="276999"/>
          </a:xfrm>
          <a:prstGeom prst="rect">
            <a:avLst/>
          </a:prstGeom>
          <a:noFill/>
        </p:spPr>
        <p:txBody>
          <a:bodyPr wrap="square">
            <a:spAutoFit/>
          </a:bodyPr>
          <a:lstStyle/>
          <a:p>
            <a:r>
              <a:rPr lang="en-US" sz="1200" b="1" dirty="0"/>
              <a:t>Ashworth, A. J., et al. 2022. Scientific Reports 12:3508 https://doi.org/10.1038/s41598-022-07366-2</a:t>
            </a:r>
          </a:p>
        </p:txBody>
      </p:sp>
    </p:spTree>
    <p:extLst>
      <p:ext uri="{BB962C8B-B14F-4D97-AF65-F5344CB8AC3E}">
        <p14:creationId xmlns:p14="http://schemas.microsoft.com/office/powerpoint/2010/main" val="585602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114300" y="1511797"/>
            <a:ext cx="1716344" cy="397764"/>
          </a:xfrm>
        </p:spPr>
        <p:txBody>
          <a:bodyPr/>
          <a:lstStyle/>
          <a:p>
            <a:r>
              <a:rPr lang="en-US"/>
              <a:t>Soil pH</a:t>
            </a:r>
          </a:p>
        </p:txBody>
      </p:sp>
      <p:pic>
        <p:nvPicPr>
          <p:cNvPr id="4" name="Picture 3" descr="Table describing the soil pH indicator of chemical soil health.">
            <a:extLst>
              <a:ext uri="{FF2B5EF4-FFF2-40B4-BE49-F238E27FC236}">
                <a16:creationId xmlns:a16="http://schemas.microsoft.com/office/drawing/2014/main" id="{E3606D9D-CCB2-5055-105E-87B658497F2C}"/>
              </a:ext>
            </a:extLst>
          </p:cNvPr>
          <p:cNvPicPr>
            <a:picLocks noChangeAspect="1"/>
          </p:cNvPicPr>
          <p:nvPr/>
        </p:nvPicPr>
        <p:blipFill>
          <a:blip r:embed="rId3"/>
          <a:stretch>
            <a:fillRect/>
          </a:stretch>
        </p:blipFill>
        <p:spPr>
          <a:xfrm>
            <a:off x="114300" y="2203763"/>
            <a:ext cx="8915400" cy="1875287"/>
          </a:xfrm>
          <a:prstGeom prst="rect">
            <a:avLst/>
          </a:prstGeom>
        </p:spPr>
      </p:pic>
    </p:spTree>
    <p:extLst>
      <p:ext uri="{BB962C8B-B14F-4D97-AF65-F5344CB8AC3E}">
        <p14:creationId xmlns:p14="http://schemas.microsoft.com/office/powerpoint/2010/main" val="23907234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 uri="{C183D7F6-B498-43B3-948B-1728B52AA6E4}">
                <adec:decorative xmlns:adec="http://schemas.microsoft.com/office/drawing/2017/decorative" val="1"/>
              </a:ext>
            </a:extLst>
          </p:cNvPr>
          <p:cNvSpPr>
            <a:spLocks noGrp="1"/>
          </p:cNvSpPr>
          <p:nvPr>
            <p:ph type="title"/>
          </p:nvPr>
        </p:nvSpPr>
        <p:spPr>
          <a:xfrm>
            <a:off x="2045110" y="590706"/>
            <a:ext cx="5781368" cy="397764"/>
          </a:xfrm>
        </p:spPr>
        <p:txBody>
          <a:bodyPr/>
          <a:lstStyle/>
          <a:p>
            <a:r>
              <a:rPr lang="en-US" sz="3200" dirty="0"/>
              <a:t>Silvopasture &amp; Soil pH</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95416" y="1293012"/>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2076E232-90D4-E2CD-EEAA-7708942A41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55294" y="1995319"/>
            <a:ext cx="4174856" cy="3893219"/>
          </a:xfrm>
          <a:prstGeom prst="rect">
            <a:avLst/>
          </a:prstGeom>
        </p:spPr>
      </p:pic>
      <p:sp>
        <p:nvSpPr>
          <p:cNvPr id="11" name="Rectangle 10">
            <a:extLst>
              <a:ext uri="{FF2B5EF4-FFF2-40B4-BE49-F238E27FC236}">
                <a16:creationId xmlns:a16="http://schemas.microsoft.com/office/drawing/2014/main" id="{376CD4E7-DE96-FF72-6006-5A398A2298C7}"/>
              </a:ext>
              <a:ext uri="{C183D7F6-B498-43B3-948B-1728B52AA6E4}">
                <adec:decorative xmlns:adec="http://schemas.microsoft.com/office/drawing/2017/decorative" val="1"/>
              </a:ext>
            </a:extLst>
          </p:cNvPr>
          <p:cNvSpPr/>
          <p:nvPr/>
        </p:nvSpPr>
        <p:spPr>
          <a:xfrm>
            <a:off x="4798142" y="4244463"/>
            <a:ext cx="3925529" cy="209550"/>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0DB00461-7C1A-0694-2DE8-B21B50D650B2}"/>
              </a:ext>
              <a:ext uri="{C183D7F6-B498-43B3-948B-1728B52AA6E4}">
                <adec:decorative xmlns:adec="http://schemas.microsoft.com/office/drawing/2017/decorative" val="1"/>
              </a:ext>
            </a:extLst>
          </p:cNvPr>
          <p:cNvSpPr txBox="1"/>
          <p:nvPr/>
        </p:nvSpPr>
        <p:spPr>
          <a:xfrm>
            <a:off x="195416" y="1680037"/>
            <a:ext cx="4559878" cy="3693319"/>
          </a:xfrm>
          <a:prstGeom prst="rect">
            <a:avLst/>
          </a:prstGeom>
          <a:noFill/>
        </p:spPr>
        <p:txBody>
          <a:bodyPr wrap="square">
            <a:spAutoFit/>
          </a:bodyPr>
          <a:lstStyle/>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Karki et al (2021) compared soil health indicators between a 5-year-old southern-pine silvopasture grazed by sheep and goats and 13-year-old southern-pine/hardwood woodland in northern Alabama. </a:t>
            </a:r>
          </a:p>
          <a:p>
            <a:pPr marL="257175" indent="-257175">
              <a:buClr>
                <a:schemeClr val="accent1"/>
              </a:buClr>
              <a:buFont typeface="Wingdings" panose="05000000000000000000" pitchFamily="2" charset="2"/>
              <a:buChar char="q"/>
            </a:pPr>
            <a:endParaRPr lang="en-US" b="1" dirty="0">
              <a:ea typeface="Times New Roman" panose="02020603050405020304" pitchFamily="18" charset="0"/>
              <a:cs typeface="Verdana" panose="020B0604030504040204" pitchFamily="34" charset="0"/>
            </a:endParaRPr>
          </a:p>
          <a:p>
            <a:pPr marL="257175" indent="-257175">
              <a:buClr>
                <a:schemeClr val="accent1"/>
              </a:buClr>
              <a:buFont typeface="Wingdings" panose="05000000000000000000" pitchFamily="2" charset="2"/>
              <a:buChar char="q"/>
            </a:pPr>
            <a:r>
              <a:rPr lang="en-US" b="1" dirty="0">
                <a:ea typeface="Times New Roman" panose="02020603050405020304" pitchFamily="18" charset="0"/>
                <a:cs typeface="Verdana" panose="020B0604030504040204" pitchFamily="34" charset="0"/>
              </a:rPr>
              <a:t>The </a:t>
            </a:r>
            <a:r>
              <a:rPr lang="en-US" b="1" dirty="0">
                <a:highlight>
                  <a:srgbClr val="FFFF00"/>
                </a:highlight>
                <a:ea typeface="Times New Roman" panose="02020603050405020304" pitchFamily="18" charset="0"/>
                <a:cs typeface="Verdana" panose="020B0604030504040204" pitchFamily="34" charset="0"/>
              </a:rPr>
              <a:t>silvopasture topsoil had significantly higher</a:t>
            </a:r>
            <a:r>
              <a:rPr lang="en-US" b="1" dirty="0">
                <a:ea typeface="Times New Roman" panose="02020603050405020304" pitchFamily="18" charset="0"/>
                <a:cs typeface="Verdana" panose="020B0604030504040204" pitchFamily="34" charset="0"/>
              </a:rPr>
              <a:t> SOC, total N, available phosphorous (P), nitrate N, and </a:t>
            </a:r>
            <a:r>
              <a:rPr lang="en-US" b="1" dirty="0">
                <a:highlight>
                  <a:srgbClr val="FFFF00"/>
                </a:highlight>
                <a:ea typeface="Times New Roman" panose="02020603050405020304" pitchFamily="18" charset="0"/>
                <a:cs typeface="Verdana" panose="020B0604030504040204" pitchFamily="34" charset="0"/>
              </a:rPr>
              <a:t>pH</a:t>
            </a:r>
            <a:r>
              <a:rPr lang="en-US" b="1" dirty="0">
                <a:ea typeface="Times New Roman" panose="02020603050405020304" pitchFamily="18" charset="0"/>
                <a:cs typeface="Verdana" panose="020B0604030504040204" pitchFamily="34" charset="0"/>
              </a:rPr>
              <a:t> </a:t>
            </a:r>
            <a:r>
              <a:rPr lang="en-US" b="1" dirty="0">
                <a:highlight>
                  <a:srgbClr val="FFFF00"/>
                </a:highlight>
                <a:ea typeface="Times New Roman" panose="02020603050405020304" pitchFamily="18" charset="0"/>
                <a:cs typeface="Verdana" panose="020B0604030504040204" pitchFamily="34" charset="0"/>
              </a:rPr>
              <a:t>as compared to the woodland</a:t>
            </a:r>
            <a:r>
              <a:rPr lang="en-US" b="1" dirty="0">
                <a:ea typeface="Times New Roman" panose="02020603050405020304" pitchFamily="18" charset="0"/>
                <a:cs typeface="Verdana" panose="020B0604030504040204" pitchFamily="34" charset="0"/>
              </a:rPr>
              <a:t>.  </a:t>
            </a:r>
          </a:p>
        </p:txBody>
      </p:sp>
      <p:sp>
        <p:nvSpPr>
          <p:cNvPr id="9" name="TextBox 8">
            <a:extLst>
              <a:ext uri="{FF2B5EF4-FFF2-40B4-BE49-F238E27FC236}">
                <a16:creationId xmlns:a16="http://schemas.microsoft.com/office/drawing/2014/main" id="{ACF53858-8D1B-A04B-D76F-0348F8825681}"/>
              </a:ext>
              <a:ext uri="{C183D7F6-B498-43B3-948B-1728B52AA6E4}">
                <adec:decorative xmlns:adec="http://schemas.microsoft.com/office/drawing/2017/decorative" val="1"/>
              </a:ext>
            </a:extLst>
          </p:cNvPr>
          <p:cNvSpPr txBox="1"/>
          <p:nvPr/>
        </p:nvSpPr>
        <p:spPr>
          <a:xfrm>
            <a:off x="154858" y="6134585"/>
            <a:ext cx="8568813" cy="276999"/>
          </a:xfrm>
          <a:prstGeom prst="rect">
            <a:avLst/>
          </a:prstGeom>
          <a:noFill/>
        </p:spPr>
        <p:txBody>
          <a:bodyPr wrap="square">
            <a:spAutoFit/>
          </a:bodyPr>
          <a:lstStyle/>
          <a:p>
            <a:pPr defTabSz="685800">
              <a:defRPr/>
            </a:pPr>
            <a:r>
              <a:rPr lang="en-US" sz="1200" b="1" dirty="0">
                <a:ea typeface="Times New Roman" panose="02020603050405020304" pitchFamily="18" charset="0"/>
                <a:cs typeface="Verdana" panose="020B0604030504040204" pitchFamily="34" charset="0"/>
              </a:rPr>
              <a:t>Karki, S. et al. 2021. Agroforestry Systems 95:227–240. </a:t>
            </a:r>
            <a:r>
              <a:rPr lang="en-US" sz="1200" b="1" u="sng" dirty="0">
                <a:solidFill>
                  <a:srgbClr val="0000FF"/>
                </a:solidFill>
                <a:ea typeface="Times New Roman" panose="02020603050405020304" pitchFamily="18" charset="0"/>
                <a:cs typeface="Verdana" panose="020B0604030504040204" pitchFamily="34" charset="0"/>
                <a:hlinkClick r:id="rId4"/>
              </a:rPr>
              <a:t>https://doi.org/10.1007/s10457-020-00577-4</a:t>
            </a:r>
            <a:endParaRPr lang="en-US" sz="1200" b="1" dirty="0">
              <a:ea typeface="Times New Roman" panose="02020603050405020304" pitchFamily="18" charset="0"/>
              <a:cs typeface="Verdana" panose="020B0604030504040204" pitchFamily="34" charset="0"/>
            </a:endParaRPr>
          </a:p>
        </p:txBody>
      </p:sp>
    </p:spTree>
    <p:extLst>
      <p:ext uri="{BB962C8B-B14F-4D97-AF65-F5344CB8AC3E}">
        <p14:creationId xmlns:p14="http://schemas.microsoft.com/office/powerpoint/2010/main" val="3554891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71BB-0592-DA7B-4540-EE7321F7E18C}"/>
              </a:ext>
            </a:extLst>
          </p:cNvPr>
          <p:cNvSpPr>
            <a:spLocks noGrp="1"/>
          </p:cNvSpPr>
          <p:nvPr>
            <p:ph type="title"/>
          </p:nvPr>
        </p:nvSpPr>
        <p:spPr>
          <a:xfrm>
            <a:off x="390832" y="652797"/>
            <a:ext cx="8753168" cy="397764"/>
          </a:xfrm>
        </p:spPr>
        <p:txBody>
          <a:bodyPr/>
          <a:lstStyle/>
          <a:p>
            <a:r>
              <a:rPr lang="en-US" sz="3200" dirty="0"/>
              <a:t>Silvopasture &amp; Soil Health - Summary</a:t>
            </a:r>
          </a:p>
        </p:txBody>
      </p:sp>
      <p:cxnSp>
        <p:nvCxnSpPr>
          <p:cNvPr id="5" name="Straight Connector 4">
            <a:extLst>
              <a:ext uri="{FF2B5EF4-FFF2-40B4-BE49-F238E27FC236}">
                <a16:creationId xmlns:a16="http://schemas.microsoft.com/office/drawing/2014/main" id="{590F69A9-E7C3-16A0-CD0C-4805370F52DE}"/>
              </a:ext>
              <a:ext uri="{C183D7F6-B498-43B3-948B-1728B52AA6E4}">
                <adec:decorative xmlns:adec="http://schemas.microsoft.com/office/drawing/2017/decorative" val="1"/>
              </a:ext>
            </a:extLst>
          </p:cNvPr>
          <p:cNvCxnSpPr>
            <a:cxnSpLocks/>
          </p:cNvCxnSpPr>
          <p:nvPr/>
        </p:nvCxnSpPr>
        <p:spPr>
          <a:xfrm>
            <a:off x="195416" y="1364131"/>
            <a:ext cx="8753168"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2CA1661D-430E-EC93-EE88-E77C89C2D1E0}"/>
              </a:ext>
            </a:extLst>
          </p:cNvPr>
          <p:cNvSpPr txBox="1">
            <a:spLocks/>
          </p:cNvSpPr>
          <p:nvPr/>
        </p:nvSpPr>
        <p:spPr>
          <a:xfrm>
            <a:off x="253544" y="1575585"/>
            <a:ext cx="8804831" cy="1200150"/>
          </a:xfrm>
          <a:prstGeom prst="rect">
            <a:avLst/>
          </a:prstGeom>
        </p:spPr>
        <p:txBody>
          <a:bodyPr vert="horz" lIns="68580" tIns="34290" rIns="68580" bIns="34290" rtlCol="0">
            <a:noAutofit/>
          </a:bodyPr>
          <a:lstStyle/>
          <a:p>
            <a:pPr marL="257175" indent="-257175">
              <a:buClr>
                <a:schemeClr val="accent1"/>
              </a:buClr>
              <a:buSzPct val="150000"/>
              <a:buFont typeface="Wingdings" panose="05000000000000000000" pitchFamily="2" charset="2"/>
              <a:buChar char="ü"/>
              <a:defRPr/>
            </a:pPr>
            <a:r>
              <a:rPr lang="en-US" sz="2000" b="1" dirty="0">
                <a:cs typeface="Arial" pitchFamily="34" charset="0"/>
              </a:rPr>
              <a:t>Silvopasture systems provide shade and/or shelter for livestock, enhance beneficial organisms and diversity, increase carbon storage, and provide other ecosystem services</a:t>
            </a:r>
          </a:p>
        </p:txBody>
      </p:sp>
      <p:sp>
        <p:nvSpPr>
          <p:cNvPr id="7" name="Content Placeholder 2">
            <a:extLst>
              <a:ext uri="{FF2B5EF4-FFF2-40B4-BE49-F238E27FC236}">
                <a16:creationId xmlns:a16="http://schemas.microsoft.com/office/drawing/2014/main" id="{0FD562BB-5941-5B2B-9004-F6C92C475883}"/>
              </a:ext>
            </a:extLst>
          </p:cNvPr>
          <p:cNvSpPr txBox="1">
            <a:spLocks/>
          </p:cNvSpPr>
          <p:nvPr/>
        </p:nvSpPr>
        <p:spPr>
          <a:xfrm>
            <a:off x="176980" y="2769933"/>
            <a:ext cx="8804831" cy="1200150"/>
          </a:xfrm>
          <a:prstGeom prst="rect">
            <a:avLst/>
          </a:prstGeom>
        </p:spPr>
        <p:txBody>
          <a:bodyPr vert="horz" lIns="68580" tIns="34290" rIns="68580" bIns="34290" rtlCol="0">
            <a:noAutofit/>
          </a:bodyPr>
          <a:lstStyle/>
          <a:p>
            <a:pPr marL="257175" indent="-257175" defTabSz="685800">
              <a:spcBef>
                <a:spcPct val="20000"/>
              </a:spcBef>
              <a:buClr>
                <a:schemeClr val="accent1"/>
              </a:buClr>
              <a:buSzPct val="150000"/>
              <a:buFont typeface="Wingdings" panose="05000000000000000000" pitchFamily="2" charset="2"/>
              <a:buChar char="ü"/>
              <a:defRPr/>
            </a:pPr>
            <a:r>
              <a:rPr lang="en-US" sz="2000" b="1" dirty="0">
                <a:cs typeface="Arial" pitchFamily="34" charset="0"/>
              </a:rPr>
              <a:t>Silvopasture systems integrate forage, livestock, and tree components providing opportunities to improve soil health by enhancing biological activity and efficient nutrient cycling</a:t>
            </a:r>
          </a:p>
        </p:txBody>
      </p:sp>
      <p:sp>
        <p:nvSpPr>
          <p:cNvPr id="4" name="Content Placeholder 2">
            <a:extLst>
              <a:ext uri="{FF2B5EF4-FFF2-40B4-BE49-F238E27FC236}">
                <a16:creationId xmlns:a16="http://schemas.microsoft.com/office/drawing/2014/main" id="{4B323866-EEDA-6006-522E-FD7B80FDCA12}"/>
              </a:ext>
            </a:extLst>
          </p:cNvPr>
          <p:cNvSpPr txBox="1">
            <a:spLocks/>
          </p:cNvSpPr>
          <p:nvPr/>
        </p:nvSpPr>
        <p:spPr>
          <a:xfrm>
            <a:off x="176981" y="4018412"/>
            <a:ext cx="8957958" cy="1200150"/>
          </a:xfrm>
          <a:prstGeom prst="rect">
            <a:avLst/>
          </a:prstGeom>
        </p:spPr>
        <p:txBody>
          <a:bodyPr vert="horz" lIns="68580" tIns="34290" rIns="68580" bIns="34290" rtlCol="0">
            <a:normAutofit/>
          </a:bodyPr>
          <a:lstStyle/>
          <a:p>
            <a:pPr marL="257175" indent="-257175" defTabSz="685800">
              <a:buClr>
                <a:schemeClr val="accent1"/>
              </a:buClr>
              <a:buSzPct val="150000"/>
              <a:buFont typeface="Wingdings" panose="05000000000000000000" pitchFamily="2" charset="2"/>
              <a:buChar char="ü"/>
              <a:defRPr/>
            </a:pPr>
            <a:r>
              <a:rPr lang="en-US" sz="2000" b="1" dirty="0">
                <a:cs typeface="Arial" pitchFamily="34" charset="0"/>
              </a:rPr>
              <a:t>Selected biological, physical, and chemical indicators of soil health, individually and in association, can be used to assess silvopasture soil health </a:t>
            </a:r>
          </a:p>
        </p:txBody>
      </p:sp>
      <p:sp>
        <p:nvSpPr>
          <p:cNvPr id="10" name="Content Placeholder 2">
            <a:extLst>
              <a:ext uri="{FF2B5EF4-FFF2-40B4-BE49-F238E27FC236}">
                <a16:creationId xmlns:a16="http://schemas.microsoft.com/office/drawing/2014/main" id="{26C368A1-4163-AAA5-BF64-746C940CDA06}"/>
              </a:ext>
            </a:extLst>
          </p:cNvPr>
          <p:cNvSpPr txBox="1">
            <a:spLocks/>
          </p:cNvSpPr>
          <p:nvPr/>
        </p:nvSpPr>
        <p:spPr>
          <a:xfrm>
            <a:off x="176980" y="5252884"/>
            <a:ext cx="8804831" cy="1200150"/>
          </a:xfrm>
          <a:prstGeom prst="rect">
            <a:avLst/>
          </a:prstGeom>
        </p:spPr>
        <p:txBody>
          <a:bodyPr vert="horz" lIns="68580" tIns="34290" rIns="68580" bIns="34290" rtlCol="0">
            <a:noAutofit/>
          </a:bodyPr>
          <a:lstStyle/>
          <a:p>
            <a:pPr marL="257175" indent="-257175" defTabSz="685800">
              <a:buClr>
                <a:schemeClr val="accent1"/>
              </a:buClr>
              <a:buSzPct val="150000"/>
              <a:buFont typeface="Wingdings" panose="05000000000000000000" pitchFamily="2" charset="2"/>
              <a:buChar char="ü"/>
              <a:defRPr/>
            </a:pPr>
            <a:r>
              <a:rPr lang="en-US" sz="2000" b="1" dirty="0">
                <a:cs typeface="Arial" pitchFamily="34" charset="0"/>
              </a:rPr>
              <a:t>Incorporating soil health principles into silvopasture management strategies will help maintain or restore soil health</a:t>
            </a:r>
          </a:p>
        </p:txBody>
      </p:sp>
    </p:spTree>
    <p:extLst>
      <p:ext uri="{BB962C8B-B14F-4D97-AF65-F5344CB8AC3E}">
        <p14:creationId xmlns:p14="http://schemas.microsoft.com/office/powerpoint/2010/main" val="3899554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2F14CC4-6951-D46C-33B7-B2FDDA064A2B}"/>
              </a:ext>
            </a:extLst>
          </p:cNvPr>
          <p:cNvSpPr>
            <a:spLocks noGrp="1"/>
          </p:cNvSpPr>
          <p:nvPr>
            <p:ph type="title" idx="4294967295"/>
          </p:nvPr>
        </p:nvSpPr>
        <p:spPr>
          <a:xfrm>
            <a:off x="901076" y="1428858"/>
            <a:ext cx="6549629" cy="397669"/>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spcBef>
                <a:spcPts val="750"/>
              </a:spcBef>
              <a:defRPr/>
            </a:pPr>
            <a:r>
              <a:rPr lang="en-US" sz="3000" b="1">
                <a:solidFill>
                  <a:schemeClr val="accent4"/>
                </a:solidFill>
                <a:ea typeface="Open Sans" panose="020B0606030504020204" pitchFamily="34" charset="0"/>
                <a:cs typeface="Open Sans" panose="020B0606030504020204" pitchFamily="34" charset="0"/>
              </a:rPr>
              <a:t>Questions</a:t>
            </a:r>
          </a:p>
        </p:txBody>
      </p:sp>
      <p:pic>
        <p:nvPicPr>
          <p:cNvPr id="3" name="Content Placeholder 2" descr="Cattle wearing grazing collars to track their activity in a silvopasture.">
            <a:extLst>
              <a:ext uri="{FF2B5EF4-FFF2-40B4-BE49-F238E27FC236}">
                <a16:creationId xmlns:a16="http://schemas.microsoft.com/office/drawing/2014/main" id="{07FFBF20-8234-46DC-0C49-C58DAA49102C}"/>
              </a:ext>
            </a:extLst>
          </p:cNvPr>
          <p:cNvPicPr>
            <a:picLocks noGrp="1" noChangeAspect="1"/>
          </p:cNvPicPr>
          <p:nvPr>
            <p:ph sz="quarter" idx="13"/>
          </p:nvPr>
        </p:nvPicPr>
        <p:blipFill>
          <a:blip r:embed="rId3"/>
          <a:stretch>
            <a:fillRect/>
          </a:stretch>
        </p:blipFill>
        <p:spPr>
          <a:xfrm>
            <a:off x="901077" y="2016698"/>
            <a:ext cx="5376971" cy="3380184"/>
          </a:xfrm>
          <a:prstGeom prst="rect">
            <a:avLst/>
          </a:prstGeom>
        </p:spPr>
      </p:pic>
      <p:pic>
        <p:nvPicPr>
          <p:cNvPr id="9" name="Picture Placeholder 8" descr="A group of trees in a field">
            <a:extLst>
              <a:ext uri="{FF2B5EF4-FFF2-40B4-BE49-F238E27FC236}">
                <a16:creationId xmlns:a16="http://schemas.microsoft.com/office/drawing/2014/main" id="{6E002B23-0BA3-33EC-8785-FD4BD6232091}"/>
              </a:ext>
            </a:extLst>
          </p:cNvPr>
          <p:cNvPicPr>
            <a:picLocks noGrp="1" noChangeAspect="1"/>
          </p:cNvPicPr>
          <p:nvPr>
            <p:ph type="pic" sz="quarter" idx="12"/>
          </p:nvPr>
        </p:nvPicPr>
        <p:blipFill>
          <a:blip r:embed="rId4"/>
          <a:srcRect l="33394" r="33394"/>
          <a:stretch>
            <a:fillRect/>
          </a:stretch>
        </p:blipFill>
        <p:spPr/>
      </p:pic>
    </p:spTree>
    <p:extLst>
      <p:ext uri="{BB962C8B-B14F-4D97-AF65-F5344CB8AC3E}">
        <p14:creationId xmlns:p14="http://schemas.microsoft.com/office/powerpoint/2010/main" val="948968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DC01387-7BAB-4BE6-875C-9B623704B279}"/>
              </a:ext>
            </a:extLst>
          </p:cNvPr>
          <p:cNvSpPr>
            <a:spLocks noGrp="1"/>
          </p:cNvSpPr>
          <p:nvPr>
            <p:ph type="title"/>
          </p:nvPr>
        </p:nvSpPr>
        <p:spPr>
          <a:xfrm>
            <a:off x="332208" y="1187865"/>
            <a:ext cx="8767818" cy="39831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nSpc>
                <a:spcPct val="90000"/>
              </a:lnSpc>
              <a:spcBef>
                <a:spcPts val="750"/>
              </a:spcBef>
              <a:defRPr/>
            </a:pPr>
            <a:r>
              <a:rPr lang="en-US" dirty="0">
                <a:ea typeface="Open Sans" panose="020B0606030504020204" pitchFamily="34" charset="0"/>
                <a:cs typeface="Open Sans" panose="020B0606030504020204" pitchFamily="34" charset="0"/>
              </a:rPr>
              <a:t>Thank you!</a:t>
            </a:r>
          </a:p>
        </p:txBody>
      </p:sp>
      <p:sp>
        <p:nvSpPr>
          <p:cNvPr id="13" name="TextBox 12">
            <a:extLst>
              <a:ext uri="{FF2B5EF4-FFF2-40B4-BE49-F238E27FC236}">
                <a16:creationId xmlns:a16="http://schemas.microsoft.com/office/drawing/2014/main" id="{C833F181-D319-9E26-D21E-33A9251CB7E1}"/>
              </a:ext>
            </a:extLst>
          </p:cNvPr>
          <p:cNvSpPr txBox="1"/>
          <p:nvPr/>
        </p:nvSpPr>
        <p:spPr>
          <a:xfrm>
            <a:off x="238433" y="5669036"/>
            <a:ext cx="6083709" cy="300082"/>
          </a:xfrm>
          <a:prstGeom prst="rect">
            <a:avLst/>
          </a:prstGeom>
          <a:noFill/>
        </p:spPr>
        <p:txBody>
          <a:bodyPr wrap="square" rtlCol="0">
            <a:spAutoFit/>
          </a:bodyPr>
          <a:lstStyle/>
          <a:p>
            <a:r>
              <a:rPr lang="en-US" sz="1350" b="1" dirty="0">
                <a:solidFill>
                  <a:srgbClr val="000000"/>
                </a:solidFill>
              </a:rPr>
              <a:t>USDA is an equal opportunity provider, employer, and lender. </a:t>
            </a:r>
          </a:p>
        </p:txBody>
      </p:sp>
      <p:sp>
        <p:nvSpPr>
          <p:cNvPr id="7" name="Content Placeholder 6">
            <a:extLst>
              <a:ext uri="{FF2B5EF4-FFF2-40B4-BE49-F238E27FC236}">
                <a16:creationId xmlns:a16="http://schemas.microsoft.com/office/drawing/2014/main" id="{75F84242-3328-C5EC-1955-22A95653FBD2}"/>
              </a:ext>
            </a:extLst>
          </p:cNvPr>
          <p:cNvSpPr>
            <a:spLocks noGrp="1"/>
          </p:cNvSpPr>
          <p:nvPr>
            <p:ph sz="quarter" idx="10"/>
          </p:nvPr>
        </p:nvSpPr>
        <p:spPr>
          <a:xfrm>
            <a:off x="1252330" y="2336043"/>
            <a:ext cx="6927574" cy="2773017"/>
          </a:xfrm>
        </p:spPr>
        <p:txBody>
          <a:bodyPr/>
          <a:lstStyle/>
          <a:p>
            <a:pPr marL="0" indent="0">
              <a:buNone/>
            </a:pPr>
            <a:r>
              <a:rPr lang="en-US" b="1" dirty="0">
                <a:solidFill>
                  <a:schemeClr val="accent5"/>
                </a:solidFill>
              </a:rPr>
              <a:t>For more information on Managing Soil Health, </a:t>
            </a:r>
          </a:p>
          <a:p>
            <a:pPr marL="0" indent="0">
              <a:buNone/>
            </a:pPr>
            <a:r>
              <a:rPr lang="en-US" b="1" dirty="0">
                <a:solidFill>
                  <a:schemeClr val="accent5"/>
                </a:solidFill>
              </a:rPr>
              <a:t>visit us here: </a:t>
            </a:r>
          </a:p>
          <a:p>
            <a:pPr marL="0" indent="0">
              <a:buNone/>
            </a:pPr>
            <a:endParaRPr lang="en-US" b="1" dirty="0">
              <a:solidFill>
                <a:schemeClr val="accent5"/>
              </a:solidFill>
            </a:endParaRPr>
          </a:p>
          <a:p>
            <a:pPr marL="0" indent="0" algn="ctr">
              <a:buNone/>
            </a:pPr>
            <a:r>
              <a:rPr lang="en-US" b="1" dirty="0">
                <a:solidFill>
                  <a:schemeClr val="accent1"/>
                </a:solidFill>
              </a:rPr>
              <a:t>https://www.nrcs.usda.gov/conservation-basics/natural-resource-concerns/soils/soil-health</a:t>
            </a:r>
          </a:p>
        </p:txBody>
      </p:sp>
    </p:spTree>
    <p:extLst>
      <p:ext uri="{BB962C8B-B14F-4D97-AF65-F5344CB8AC3E}">
        <p14:creationId xmlns:p14="http://schemas.microsoft.com/office/powerpoint/2010/main" val="1294573094"/>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1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RCS S&amp;T SHD PowerPoint Template for Trainings" id="{E4765E9B-D895-4ACA-B049-D9E218950ED7}" vid="{828BBCDA-3217-4D35-81CF-90079A962F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849593af-9ef4-4dc7-a991-ea6257baf2f0">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8725B3431366459AF5F4AC59A00211" ma:contentTypeVersion="0" ma:contentTypeDescription="Create a new document." ma:contentTypeScope="" ma:versionID="619164e30a87648564ca1d3260a1cef4">
  <xsd:schema xmlns:xsd="http://www.w3.org/2001/XMLSchema" xmlns:xs="http://www.w3.org/2001/XMLSchema" xmlns:p="http://schemas.microsoft.com/office/2006/metadata/properties" xmlns:ns2="ff54f65f-5900-4f3a-8a8f-36c4ef76e5b6" targetNamespace="http://schemas.microsoft.com/office/2006/metadata/properties" ma:root="true" ma:fieldsID="f5994710f24d112e92e48e9c8ff5f5ce" ns2:_="">
    <xsd:import namespace="ff54f65f-5900-4f3a-8a8f-36c4ef76e5b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54f65f-5900-4f3a-8a8f-36c4ef76e5b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1DBA9E-642A-4BB1-86C5-CA90FE3DF62E}">
  <ds:schemaRefs>
    <ds:schemaRef ds:uri="http://schemas.microsoft.com/sharepoint/v3/contenttype/forms"/>
  </ds:schemaRefs>
</ds:datastoreItem>
</file>

<file path=customXml/itemProps2.xml><?xml version="1.0" encoding="utf-8"?>
<ds:datastoreItem xmlns:ds="http://schemas.openxmlformats.org/officeDocument/2006/customXml" ds:itemID="{DA5787A5-96AB-4A15-B7EB-76A978E87EE1}">
  <ds:schemaRefs>
    <ds:schemaRef ds:uri="http://purl.org/dc/elements/1.1/"/>
    <ds:schemaRef ds:uri="1fa27c74-dbb6-4e30-b933-9d82255035f8"/>
    <ds:schemaRef ds:uri="http://schemas.microsoft.com/office/2006/documentManagement/types"/>
    <ds:schemaRef ds:uri="http://schemas.openxmlformats.org/package/2006/metadata/core-properties"/>
    <ds:schemaRef ds:uri="http://purl.org/dc/dcmitype/"/>
    <ds:schemaRef ds:uri="http://www.w3.org/XML/1998/namespace"/>
    <ds:schemaRef ds:uri="http://schemas.microsoft.com/office/infopath/2007/PartnerControls"/>
    <ds:schemaRef ds:uri="73fb875a-8af9-4255-b008-0995492d31cd"/>
    <ds:schemaRef ds:uri="190132a1-b740-41e9-a9d3-aef04dc8f2ab"/>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9E71DDB-DDE7-4EA0-8820-2CA784CD90CC}"/>
</file>

<file path=customXml/itemProps4.xml><?xml version="1.0" encoding="utf-8"?>
<ds:datastoreItem xmlns:ds="http://schemas.openxmlformats.org/officeDocument/2006/customXml" ds:itemID="{CE2B7285-BF8E-4CEE-AF2B-F21D103B131E}"/>
</file>

<file path=docProps/app.xml><?xml version="1.0" encoding="utf-8"?>
<Properties xmlns="http://schemas.openxmlformats.org/officeDocument/2006/extended-properties" xmlns:vt="http://schemas.openxmlformats.org/officeDocument/2006/docPropsVTypes">
  <Template>TEMPLATE_Forestland Soil Health Course Modules</Template>
  <TotalTime>1852</TotalTime>
  <Words>6088</Words>
  <Application>Microsoft Office PowerPoint</Application>
  <PresentationFormat>On-screen Show (4:3)</PresentationFormat>
  <Paragraphs>446</Paragraphs>
  <Slides>49</Slides>
  <Notes>47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49</vt:i4>
      </vt:variant>
    </vt:vector>
  </HeadingPairs>
  <TitlesOfParts>
    <vt:vector size="61" baseType="lpstr">
      <vt:lpstr>AdvPTimes</vt:lpstr>
      <vt:lpstr>Arial</vt:lpstr>
      <vt:lpstr>Calibri</vt:lpstr>
      <vt:lpstr>Corbel</vt:lpstr>
      <vt:lpstr>Corbel2</vt:lpstr>
      <vt:lpstr>Corbel-Bold</vt:lpstr>
      <vt:lpstr>Montserrat</vt:lpstr>
      <vt:lpstr>Open Sans</vt:lpstr>
      <vt:lpstr>Times New Roman</vt:lpstr>
      <vt:lpstr>Verdana</vt:lpstr>
      <vt:lpstr>Wingdings</vt:lpstr>
      <vt:lpstr>1_Title Page</vt:lpstr>
      <vt:lpstr>Presenter Name</vt:lpstr>
      <vt:lpstr>Objectives</vt:lpstr>
      <vt:lpstr>Silvopasture CPS 381</vt:lpstr>
      <vt:lpstr>Soil Health Principles  and Resource Concerns</vt:lpstr>
      <vt:lpstr>Silvopasture Soil Health Tech Note</vt:lpstr>
      <vt:lpstr>Temperate Silvopasture Soil Biological Health</vt:lpstr>
      <vt:lpstr>Active Decomposition</vt:lpstr>
      <vt:lpstr>Pasture Carbon Cycling</vt:lpstr>
      <vt:lpstr>Forest Carbon Cycling</vt:lpstr>
      <vt:lpstr>Temperate Deciduous vs Coniferous Litter</vt:lpstr>
      <vt:lpstr>Soil Organisms</vt:lpstr>
      <vt:lpstr>Soil Food Web</vt:lpstr>
      <vt:lpstr>Invertebrate Soil Fauna</vt:lpstr>
      <vt:lpstr>Soil Fauna (Invertebrate) Functional Groups</vt:lpstr>
      <vt:lpstr>Temperate Forests vs. Grasslands</vt:lpstr>
      <vt:lpstr>Mycorrhizal Fungi</vt:lpstr>
      <vt:lpstr>PLFA and FAME</vt:lpstr>
      <vt:lpstr>Fungi-to-Bacteria Biomass Ratio</vt:lpstr>
      <vt:lpstr>Pasture vs. Silvopasture</vt:lpstr>
      <vt:lpstr>Pasture vs. Silvopasture 2</vt:lpstr>
      <vt:lpstr>Roots</vt:lpstr>
      <vt:lpstr>Tree Rooting Patterns</vt:lpstr>
      <vt:lpstr>Tree Rooting Patterns 2</vt:lpstr>
      <vt:lpstr>Temperate Silvopasture Soil Physical Health</vt:lpstr>
      <vt:lpstr>Soil Bulk Density and Structure</vt:lpstr>
      <vt:lpstr>Bulk Density &amp; Structure</vt:lpstr>
      <vt:lpstr>Bulk Density &amp; Structure 2</vt:lpstr>
      <vt:lpstr>Bulk Density &amp; Structure </vt:lpstr>
      <vt:lpstr>Infiltration and Water Retention</vt:lpstr>
      <vt:lpstr>Infiltration &amp; Water Retention</vt:lpstr>
      <vt:lpstr>Infiltration &amp; Water  Retention</vt:lpstr>
      <vt:lpstr>Soil Temperature</vt:lpstr>
      <vt:lpstr>Soil Temperature 2</vt:lpstr>
      <vt:lpstr>Soil Temperature &amp; Water Content</vt:lpstr>
      <vt:lpstr>Temperate Silvopasture Soil Chemical Health</vt:lpstr>
      <vt:lpstr>Soil Organic Matter Content</vt:lpstr>
      <vt:lpstr>Silvopasture SOM</vt:lpstr>
      <vt:lpstr>Silvopasture SOM 2</vt:lpstr>
      <vt:lpstr>SOM &amp; Available Water</vt:lpstr>
      <vt:lpstr>Nutrient Availability</vt:lpstr>
      <vt:lpstr>Silvopasture &amp; Nutrient Cycling</vt:lpstr>
      <vt:lpstr>Silvopasture &amp; Nutrient Cycling 2</vt:lpstr>
      <vt:lpstr>Silvopasture Nutrient Distribution</vt:lpstr>
      <vt:lpstr>Grazing Patterns</vt:lpstr>
      <vt:lpstr>Soil pH</vt:lpstr>
      <vt:lpstr>Silvopasture &amp; Soil pH</vt:lpstr>
      <vt:lpstr>Silvopasture &amp; Soil Health - Summary</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Metz, Loretta - FPAC-NRCS, AZ</dc:creator>
  <cp:lastModifiedBy>Lowder, Nathan - FPAC-NRCS, NC</cp:lastModifiedBy>
  <cp:revision>11</cp:revision>
  <dcterms:created xsi:type="dcterms:W3CDTF">2024-08-30T20:03:42Z</dcterms:created>
  <dcterms:modified xsi:type="dcterms:W3CDTF">2025-03-06T18:46:27Z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0x01010020DF2ABC03FB6E4E9B76E3A625F5898B</vt:lpwstr>
  </property>
  <property fmtid="{D5CDD505-2E9C-101B-9397-08002B2CF9AE}" pid="3" name="MediaServiceImageTags">
    <vt:lpwstr/>
  </property>
  <property fmtid="{D5CDD505-2E9C-101B-9397-08002B2CF9AE}" pid="4" name="Order">
    <vt:lpwstr>194000.000000000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